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96" r:id="rId4"/>
    <p:sldId id="297" r:id="rId5"/>
    <p:sldId id="298" r:id="rId6"/>
    <p:sldId id="299" r:id="rId7"/>
    <p:sldId id="300" r:id="rId8"/>
    <p:sldId id="271" r:id="rId9"/>
    <p:sldId id="260" r:id="rId10"/>
    <p:sldId id="261" r:id="rId11"/>
    <p:sldId id="262" r:id="rId12"/>
    <p:sldId id="275" r:id="rId13"/>
    <p:sldId id="276" r:id="rId14"/>
    <p:sldId id="277" r:id="rId15"/>
    <p:sldId id="280" r:id="rId16"/>
    <p:sldId id="286" r:id="rId17"/>
    <p:sldId id="287" r:id="rId18"/>
    <p:sldId id="288" r:id="rId19"/>
    <p:sldId id="289" r:id="rId20"/>
    <p:sldId id="291" r:id="rId21"/>
    <p:sldId id="292" r:id="rId22"/>
    <p:sldId id="293" r:id="rId23"/>
    <p:sldId id="263" r:id="rId24"/>
    <p:sldId id="266" r:id="rId25"/>
    <p:sldId id="270" r:id="rId26"/>
    <p:sldId id="273" r:id="rId27"/>
    <p:sldId id="267" r:id="rId28"/>
    <p:sldId id="301" r:id="rId29"/>
    <p:sldId id="268" r:id="rId30"/>
    <p:sldId id="269" r:id="rId31"/>
    <p:sldId id="274" r:id="rId32"/>
    <p:sldId id="281" r:id="rId33"/>
    <p:sldId id="282" r:id="rId34"/>
    <p:sldId id="283" r:id="rId35"/>
    <p:sldId id="284" r:id="rId36"/>
    <p:sldId id="285" r:id="rId37"/>
    <p:sldId id="290" r:id="rId38"/>
    <p:sldId id="294" r:id="rId39"/>
    <p:sldId id="295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1" autoAdjust="0"/>
  </p:normalViewPr>
  <p:slideViewPr>
    <p:cSldViewPr>
      <p:cViewPr varScale="1">
        <p:scale>
          <a:sx n="102" d="100"/>
          <a:sy n="102" d="100"/>
        </p:scale>
        <p:origin x="-4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944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209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35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950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834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742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350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023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535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10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59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E40D-40D6-4FE6-8CC2-BFC78B2043B6}" type="datetimeFigureOut">
              <a:rPr lang="ko-KR" altLang="en-US" smtClean="0"/>
              <a:t>2020-12-04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F073F-55AB-45C2-A378-1F9A238B7C6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426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>
            <a:endCxn id="11" idx="1"/>
          </p:cNvCxnSpPr>
          <p:nvPr/>
        </p:nvCxnSpPr>
        <p:spPr>
          <a:xfrm flipV="1">
            <a:off x="1248554" y="2994025"/>
            <a:ext cx="6577126" cy="635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 flipH="1">
            <a:off x="1248554" y="2571750"/>
            <a:ext cx="65942" cy="857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spcBef>
                <a:spcPct val="0"/>
              </a:spcBef>
              <a:spcAft>
                <a:spcPct val="0"/>
              </a:spcAft>
              <a:defRPr lang="ko-KR"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0" name="TextBox 209"/>
          <p:cNvSpPr txBox="1">
            <a:spLocks noChangeArrowheads="1"/>
          </p:cNvSpPr>
          <p:nvPr/>
        </p:nvSpPr>
        <p:spPr>
          <a:xfrm>
            <a:off x="5784655" y="2537247"/>
            <a:ext cx="1944763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algn="r" eaLnBrk="1" latinLnBrk="1" hangingPunct="1">
              <a:defRPr lang="ko-KR"/>
            </a:pPr>
            <a:r>
              <a:rPr lang="en-US" altLang="ko-KR" sz="2400" b="1" dirty="0">
                <a:latin typeface="+mj-ea"/>
                <a:ea typeface="+mj-ea"/>
                <a:cs typeface="뫼비우스 Regular"/>
              </a:rPr>
              <a:t>(</a:t>
            </a:r>
            <a:r>
              <a:rPr lang="ko-KR" altLang="en-US" sz="2400" b="1" dirty="0">
                <a:latin typeface="+mj-ea"/>
                <a:ea typeface="+mj-ea"/>
                <a:cs typeface="뫼비우스 Regular"/>
              </a:rPr>
              <a:t>주</a:t>
            </a:r>
            <a:r>
              <a:rPr lang="en-US" altLang="ko-KR" sz="2400" b="1" dirty="0">
                <a:latin typeface="+mj-ea"/>
                <a:ea typeface="+mj-ea"/>
                <a:cs typeface="뫼비우스 Regular"/>
              </a:rPr>
              <a:t>)</a:t>
            </a:r>
            <a:r>
              <a:rPr lang="ko-KR" altLang="en-US" sz="2400" b="1" dirty="0">
                <a:latin typeface="+mj-ea"/>
                <a:ea typeface="+mj-ea"/>
                <a:cs typeface="뫼비우스 Regular"/>
              </a:rPr>
              <a:t>메타씨티</a:t>
            </a:r>
            <a:endParaRPr lang="ko-KR" altLang="en-US" sz="2400" b="1" dirty="0">
              <a:latin typeface="+mj-ea"/>
              <a:ea typeface="+mj-ea"/>
              <a:cs typeface="뫼비우스 Regular"/>
            </a:endParaRPr>
          </a:p>
        </p:txBody>
      </p:sp>
      <p:sp>
        <p:nvSpPr>
          <p:cNvPr id="11" name="직사각형 10"/>
          <p:cNvSpPr/>
          <p:nvPr/>
        </p:nvSpPr>
        <p:spPr>
          <a:xfrm flipH="1">
            <a:off x="7759739" y="2565400"/>
            <a:ext cx="65942" cy="857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spcBef>
                <a:spcPct val="0"/>
              </a:spcBef>
              <a:spcAft>
                <a:spcPct val="0"/>
              </a:spcAft>
              <a:defRPr lang="ko-KR"/>
            </a:pP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2" name="그림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15608" y="2443164"/>
            <a:ext cx="3349869" cy="5048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" name="직사각형 1"/>
          <p:cNvSpPr/>
          <p:nvPr/>
        </p:nvSpPr>
        <p:spPr>
          <a:xfrm>
            <a:off x="1514430" y="3212976"/>
            <a:ext cx="6081906" cy="57606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2400" dirty="0" smtClean="0">
                <a:solidFill>
                  <a:schemeClr val="tx1"/>
                </a:solidFill>
              </a:rPr>
              <a:t>통합회원 </a:t>
            </a:r>
            <a:r>
              <a:rPr lang="ko-KR" altLang="en-US" sz="2400" dirty="0" err="1" smtClean="0">
                <a:solidFill>
                  <a:schemeClr val="tx1"/>
                </a:solidFill>
              </a:rPr>
              <a:t>스템프</a:t>
            </a:r>
            <a:r>
              <a:rPr lang="ko-KR" altLang="en-US" sz="2400" dirty="0" smtClean="0">
                <a:solidFill>
                  <a:schemeClr val="tx1"/>
                </a:solidFill>
              </a:rPr>
              <a:t> </a:t>
            </a:r>
            <a:r>
              <a:rPr lang="ko-KR" altLang="en-US" sz="2400" dirty="0">
                <a:solidFill>
                  <a:schemeClr val="tx1"/>
                </a:solidFill>
              </a:rPr>
              <a:t>사용 설명서</a:t>
            </a:r>
          </a:p>
        </p:txBody>
      </p:sp>
    </p:spTree>
    <p:extLst>
      <p:ext uri="{BB962C8B-B14F-4D97-AF65-F5344CB8AC3E}">
        <p14:creationId xmlns:p14="http://schemas.microsoft.com/office/powerpoint/2010/main" val="3796257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en-US" altLang="ko-KR" sz="1100" dirty="0" smtClean="0"/>
              <a:t>[</a:t>
            </a:r>
            <a:r>
              <a:rPr lang="ko-KR" altLang="en-US" sz="1100" dirty="0" smtClean="0"/>
              <a:t>사용매장 적립기준사량</a:t>
            </a:r>
            <a:r>
              <a:rPr lang="en-US" altLang="ko-KR" sz="1100" dirty="0" smtClean="0"/>
              <a:t>]</a:t>
            </a:r>
            <a:r>
              <a:rPr lang="ko-KR" altLang="en-US" sz="1100" dirty="0" smtClean="0"/>
              <a:t>은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사용하려는 매장에서의 적립수량을 지정해두고 적립수량 미달 시 사용 불가능한 기능입니다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2</a:t>
            </a:r>
            <a:r>
              <a:rPr lang="en-US" altLang="ko-KR" sz="1100" dirty="0" smtClean="0"/>
              <a:t>.  </a:t>
            </a:r>
            <a:r>
              <a:rPr lang="ko-KR" altLang="en-US" sz="1100" dirty="0" smtClean="0"/>
              <a:t>사용시 차감 수량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최고 </a:t>
            </a:r>
            <a:r>
              <a:rPr lang="en-US" altLang="ko-KR" sz="1100" dirty="0" smtClean="0"/>
              <a:t>16</a:t>
            </a:r>
            <a:r>
              <a:rPr lang="ko-KR" altLang="en-US" sz="1100" dirty="0" smtClean="0"/>
              <a:t>개까지 지정가능하며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스탬프 사용시 차감될 수량을 지정합니다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3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사용시 할인 금액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스탬프 사용시 할인될 금액을 지정합니다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r>
              <a:rPr lang="ko-KR" altLang="en-US" sz="1100" dirty="0" smtClean="0"/>
              <a:t>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4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설정 저장을 눌러줍니다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5</a:t>
            </a:r>
            <a:r>
              <a:rPr lang="en-US" altLang="ko-KR" sz="1100" dirty="0" smtClean="0"/>
              <a:t>. </a:t>
            </a:r>
            <a:r>
              <a:rPr lang="ko-KR" altLang="en-US" sz="1100" dirty="0" smtClean="0"/>
              <a:t>적립상품 설정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기본설정으로 전체메뉴 적용되도록 되어있기 때문에 제외상품이 있을 경우 화살표를 이용해서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상품이 좌측에 있으면 제외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우측에 있으면 적용입니다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ko-KR" altLang="en-US" sz="1100" b="1" dirty="0">
                <a:solidFill>
                  <a:srgbClr val="FF0000"/>
                </a:solidFill>
              </a:rPr>
              <a:t>매장에서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개별등록 한 </a:t>
            </a:r>
            <a:r>
              <a:rPr lang="ko-KR" altLang="en-US" sz="1100" b="1" dirty="0">
                <a:solidFill>
                  <a:srgbClr val="FF0000"/>
                </a:solidFill>
              </a:rPr>
              <a:t>상품이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있을 경우 해당상품은 적립 안됨 </a:t>
            </a:r>
            <a:r>
              <a:rPr lang="ko-KR" altLang="en-US" sz="1100" b="1" dirty="0">
                <a:solidFill>
                  <a:srgbClr val="FF0000"/>
                </a:solidFill>
              </a:rPr>
              <a:t>주의</a:t>
            </a:r>
            <a:r>
              <a:rPr lang="en-US" altLang="ko-KR" sz="1100" b="1" dirty="0">
                <a:solidFill>
                  <a:srgbClr val="FF0000"/>
                </a:solidFill>
              </a:rPr>
              <a:t>! </a:t>
            </a: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34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적립상품설정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02920" y="1556792"/>
            <a:ext cx="1920808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731276" y="2215309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76" y="3301820"/>
            <a:ext cx="3600000" cy="336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꺾인 연결선 2"/>
          <p:cNvCxnSpPr/>
          <p:nvPr/>
        </p:nvCxnSpPr>
        <p:spPr>
          <a:xfrm>
            <a:off x="1602288" y="2660036"/>
            <a:ext cx="1025496" cy="98498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3844009" y="4110812"/>
            <a:ext cx="864096" cy="1406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267744" y="155679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2267744" y="206084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3347664" y="42170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613255" y="602128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2267744" y="256490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372200" y="4509120"/>
            <a:ext cx="2160240" cy="1014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111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1. </a:t>
            </a:r>
            <a:r>
              <a:rPr lang="ko-KR" altLang="en-US" sz="1100" dirty="0" smtClean="0"/>
              <a:t>매장전송을 선택합니다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2. </a:t>
            </a:r>
            <a:r>
              <a:rPr lang="ko-KR" altLang="en-US" sz="1100" dirty="0" smtClean="0"/>
              <a:t>매장리스트가 보입니다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3. </a:t>
            </a:r>
            <a:r>
              <a:rPr lang="ko-KR" altLang="en-US" sz="1100" dirty="0" smtClean="0"/>
              <a:t>스탬프 사용설정을 적용할 매장을 선택해서 우측 화면으로 보냅니다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4. </a:t>
            </a:r>
            <a:r>
              <a:rPr lang="ko-KR" altLang="en-US" sz="1100" dirty="0" smtClean="0"/>
              <a:t>적용버튼을 눌러줍니다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 </a:t>
            </a:r>
            <a:endParaRPr lang="en-US" altLang="ko-KR" sz="1100" dirty="0"/>
          </a:p>
        </p:txBody>
      </p:sp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34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사용매장적용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38192" y="2852936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00" y="3301200"/>
            <a:ext cx="3600000" cy="289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3779912" y="3753036"/>
            <a:ext cx="864096" cy="1406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" name="꺾인 연결선 2"/>
          <p:cNvCxnSpPr/>
          <p:nvPr/>
        </p:nvCxnSpPr>
        <p:spPr>
          <a:xfrm>
            <a:off x="1602288" y="2960948"/>
            <a:ext cx="1025496" cy="98498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4906825" y="5805264"/>
            <a:ext cx="49545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195736" y="270892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603925" y="382778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451046" y="558924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134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151416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기능키설정을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좌측하단의 </a:t>
            </a:r>
            <a:r>
              <a:rPr lang="ko-KR" altLang="en-US" sz="1100" dirty="0" smtClean="0"/>
              <a:t>미리보기</a:t>
            </a:r>
            <a:r>
              <a:rPr lang="ko-KR" altLang="en-US" sz="1100" dirty="0" smtClean="0"/>
              <a:t> 화면이 평소 실제 사용하는 </a:t>
            </a:r>
            <a:r>
              <a:rPr lang="ko-KR" altLang="en-US" sz="1100" dirty="0" smtClean="0"/>
              <a:t>버튼키</a:t>
            </a:r>
            <a:r>
              <a:rPr lang="ko-KR" altLang="en-US" sz="1100" dirty="0" smtClean="0"/>
              <a:t> 나열된 모습입니다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미리보기</a:t>
            </a:r>
            <a:r>
              <a:rPr lang="ko-KR" altLang="en-US" sz="1100" dirty="0" smtClean="0"/>
              <a:t> 화면에서 불필요한 </a:t>
            </a:r>
            <a:r>
              <a:rPr lang="ko-KR" altLang="en-US" sz="1100" dirty="0" smtClean="0"/>
              <a:t>기능키</a:t>
            </a:r>
            <a:r>
              <a:rPr lang="en-US" altLang="ko-KR" sz="1100" dirty="0" smtClean="0"/>
              <a:t>(ex: </a:t>
            </a:r>
            <a:r>
              <a:rPr lang="ko-KR" altLang="en-US" sz="1100" dirty="0" smtClean="0"/>
              <a:t>상품권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를 </a:t>
            </a:r>
            <a:r>
              <a:rPr lang="ko-KR" altLang="en-US" sz="1100" dirty="0" smtClean="0"/>
              <a:t>더블클릭 하면 해당기능키가 사라지고 회색빈칸이 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우측상단의 스탬프 버튼을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한번 클릭 후 </a:t>
            </a:r>
            <a:r>
              <a:rPr lang="ko-KR" altLang="en-US" sz="1100" dirty="0" smtClean="0"/>
              <a:t>미리보기</a:t>
            </a:r>
            <a:r>
              <a:rPr lang="ko-KR" altLang="en-US" sz="1100" dirty="0" smtClean="0"/>
              <a:t> 화면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의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회색빈칸을 클릭하면 </a:t>
            </a:r>
            <a:r>
              <a:rPr lang="ko-KR" altLang="en-US" sz="1100" dirty="0" smtClean="0"/>
              <a:t>스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탬프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버튼이 추가됩니다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7"/>
              <a:defRPr lang="ko-KR" altLang="en-US"/>
            </a:pPr>
            <a:r>
              <a:rPr lang="ko-KR" altLang="en-US" sz="1100" dirty="0" smtClean="0"/>
              <a:t>저장합니다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 startAt="7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키오스크는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별도의 기능키 설정 없이 사용 설정되면 바로 사용 가능합니다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기능키설정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867482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1940357"/>
            <a:ext cx="4680000" cy="36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4788024" y="2060848"/>
            <a:ext cx="648072" cy="37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570766" y="4185919"/>
            <a:ext cx="2772082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59183" y="4849002"/>
            <a:ext cx="576064" cy="255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7" y="5575425"/>
            <a:ext cx="2718817" cy="11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755576" y="6093296"/>
            <a:ext cx="576064" cy="32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4825270" y="6142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3131840" y="6142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1223888" y="396989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2555776" y="497676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21" name="타원 20"/>
          <p:cNvSpPr/>
          <p:nvPr/>
        </p:nvSpPr>
        <p:spPr>
          <a:xfrm>
            <a:off x="5220072" y="166490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2" name="타원 21"/>
          <p:cNvSpPr/>
          <p:nvPr/>
        </p:nvSpPr>
        <p:spPr>
          <a:xfrm>
            <a:off x="467544" y="566936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23" name="타원 22"/>
          <p:cNvSpPr/>
          <p:nvPr/>
        </p:nvSpPr>
        <p:spPr>
          <a:xfrm>
            <a:off x="4609246" y="535372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899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결제하는 화면에서 계산 전에 스탬프 버튼을 클릭해주세요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스탬프화면이 호출됩니다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핸드폰번호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회원명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카드번호 원하는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가지를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회원조회 또는 키보드 </a:t>
            </a:r>
            <a:r>
              <a:rPr lang="ko-KR" altLang="en-US" sz="1100" dirty="0" smtClean="0"/>
              <a:t>엔터를</a:t>
            </a:r>
            <a:r>
              <a:rPr lang="ko-KR" altLang="en-US" sz="1100" dirty="0" smtClean="0"/>
              <a:t> 눌러주세요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회원정보가 조회되고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</a:t>
            </a:r>
            <a:r>
              <a:rPr lang="ko-KR" altLang="en-US" sz="1100" dirty="0" smtClean="0"/>
              <a:t>누적적립 스탬프와 매장적립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</a:t>
            </a:r>
            <a:r>
              <a:rPr lang="ko-KR" altLang="en-US" sz="1100" dirty="0" smtClean="0"/>
              <a:t> 스탬프 수량이 표기됩니다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6"/>
              <a:defRPr lang="ko-KR" altLang="en-US"/>
            </a:pPr>
            <a:r>
              <a:rPr lang="ko-KR" altLang="en-US" sz="1100" dirty="0" smtClean="0"/>
              <a:t>우측하단에는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해당매장에 적용되어있는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     </a:t>
            </a:r>
            <a:r>
              <a:rPr lang="ko-KR" altLang="en-US" sz="1100" dirty="0" smtClean="0"/>
              <a:t>스탬프 사용기준이 </a:t>
            </a:r>
            <a:r>
              <a:rPr lang="ko-KR" altLang="en-US" sz="1100" dirty="0" smtClean="0"/>
              <a:t>표기됩니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     </a:t>
            </a:r>
            <a:r>
              <a:rPr lang="ko-KR" altLang="en-US" sz="1100" dirty="0" smtClean="0"/>
              <a:t>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7"/>
              <a:defRPr lang="ko-KR" altLang="en-US"/>
            </a:pPr>
            <a:r>
              <a:rPr lang="ko-KR" altLang="en-US" sz="1100" dirty="0" smtClean="0"/>
              <a:t>적립 시에는 </a:t>
            </a:r>
            <a:r>
              <a:rPr lang="ko-KR" altLang="en-US" sz="1100" dirty="0" smtClean="0"/>
              <a:t>적립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사용시에는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    </a:t>
            </a:r>
            <a:r>
              <a:rPr lang="ko-KR" altLang="en-US" sz="1100" dirty="0" smtClean="0"/>
              <a:t>사용을 눌러주시면 됩니다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2699792" y="3068960"/>
            <a:ext cx="576064" cy="255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1782"/>
            <a:ext cx="5297205" cy="322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275856" y="4365104"/>
            <a:ext cx="108012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827584" y="5848549"/>
            <a:ext cx="1584176" cy="892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3815916" y="6212373"/>
            <a:ext cx="2196244" cy="384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899592" y="9807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2411760" y="263691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5076056" y="329575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2964294" y="393305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971600" y="540074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3476186" y="589901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9747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적립버튼을 클릭하면 결제하기 바로 직전화면으로 넘어옵니다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메시지란에</a:t>
            </a:r>
            <a:r>
              <a:rPr lang="ko-KR" altLang="en-US" sz="1100" dirty="0" smtClean="0"/>
              <a:t> 스탬프 적립과 회원정보가 표기됩니다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현금이나 카드 결제방법을 선택 후 결제가 완료되면 적립이 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스탬프 </a:t>
            </a:r>
            <a:r>
              <a:rPr lang="ko-KR" altLang="en-US" sz="1100" dirty="0" smtClean="0"/>
              <a:t>사용버튼을 클릭하면 결제하기 </a:t>
            </a:r>
            <a:r>
              <a:rPr lang="ko-KR" altLang="en-US" sz="1100" dirty="0"/>
              <a:t>바로 직전화면으로 넘어옵니다</a:t>
            </a:r>
            <a:r>
              <a:rPr lang="en-US" altLang="ko-KR" sz="1100" dirty="0"/>
              <a:t>.</a:t>
            </a:r>
            <a:r>
              <a:rPr lang="ko-KR" altLang="en-US" sz="1100" dirty="0"/>
              <a:t> 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메시지란에</a:t>
            </a:r>
            <a:r>
              <a:rPr lang="ko-KR" altLang="en-US" sz="1100" dirty="0"/>
              <a:t> 스탬프 </a:t>
            </a:r>
            <a:r>
              <a:rPr lang="ko-KR" altLang="en-US" sz="1100" dirty="0" smtClean="0"/>
              <a:t>사용과 사용시 할인될 금액이 표기됩니다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총 결제 </a:t>
            </a:r>
            <a:r>
              <a:rPr lang="ko-KR" altLang="en-US" sz="1100" dirty="0" smtClean="0"/>
              <a:t>금액에서 할인될 금액을 제외한 나머지 금액을 현금이나 </a:t>
            </a:r>
            <a:r>
              <a:rPr lang="ko-KR" altLang="en-US" sz="1100" dirty="0"/>
              <a:t>카드 결제방법을 </a:t>
            </a:r>
            <a:r>
              <a:rPr lang="ko-KR" altLang="en-US" sz="1100" dirty="0" smtClean="0"/>
              <a:t>선택 후 결제를 진행합니다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받을 금액이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0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원일 경우 현금버튼을 눌러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0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원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결제하면 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476672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적립 및 사용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4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131840" y="2492896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48002" y="1844824"/>
            <a:ext cx="204773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4680000" cy="35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1496133" y="4869160"/>
            <a:ext cx="204773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4508376" y="5517232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0" y="1514649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915816" y="216886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280109" y="454343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292352" y="51931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867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151416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상품등록을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좌측하단의 스탬프관리를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상품설정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프랜차이즈상품을 </a:t>
            </a:r>
            <a:r>
              <a:rPr lang="ko-KR" altLang="en-US" sz="1100" dirty="0" smtClean="0"/>
              <a:t>사용 중일 </a:t>
            </a:r>
            <a:r>
              <a:rPr lang="ko-KR" altLang="en-US" sz="1100" dirty="0" smtClean="0"/>
              <a:t>경우는 스탬프 적립가능 한 상품 확인만 가능합니다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프랜차이즈여도 개별상품을 </a:t>
            </a:r>
            <a:r>
              <a:rPr lang="ko-KR" altLang="en-US" sz="1100" dirty="0" smtClean="0"/>
              <a:t>사용 중일 </a:t>
            </a:r>
            <a:r>
              <a:rPr lang="ko-KR" altLang="en-US" sz="1100" dirty="0" smtClean="0"/>
              <a:t>경우에는 제외 및 적용을 언제든지 가능합니다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endParaRPr lang="en-US" altLang="ko-KR" sz="11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476672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스템프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상품설정 및 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979712" y="874405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000" cy="34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1259632" y="4797152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12" y="3965411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995936" y="4804370"/>
            <a:ext cx="576064" cy="1216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5868144" y="81760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685392" y="55451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763688" y="509938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3599632" y="462062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9051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키오스크에서</a:t>
            </a:r>
            <a:r>
              <a:rPr lang="ko-KR" altLang="en-US" sz="1200" dirty="0" smtClean="0"/>
              <a:t> 주문하실 상품을 선택하고 결제버튼을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회원번호 입력 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스탬프회원가입 시 </a:t>
            </a:r>
            <a:r>
              <a:rPr lang="ko-KR" altLang="en-US" sz="1200" dirty="0" smtClean="0"/>
              <a:t>입력한 휴대폰번호를 전체번호로 입력합니다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회원버튼을 선택합니다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스탬프기능을 </a:t>
            </a:r>
            <a:r>
              <a:rPr lang="ko-KR" altLang="en-US" sz="1200" dirty="0" smtClean="0"/>
              <a:t>미사용하실</a:t>
            </a:r>
            <a:r>
              <a:rPr lang="ko-KR" altLang="en-US" sz="1200" dirty="0" smtClean="0"/>
              <a:t> 경우 비회원으로 넘어가시면 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8760"/>
            <a:ext cx="2520000" cy="443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195736" y="5127667"/>
            <a:ext cx="1063188" cy="612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1876"/>
            <a:ext cx="2520000" cy="442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1324" y="3189440"/>
            <a:ext cx="2384812" cy="16077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323528" y="399329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979712" y="482392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4621946" y="105273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4391840" y="297341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303324" y="458112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335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회원정보화면이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회원정보 스탬프 정보를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해당매장 스탬프설정 정보를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적립버튼을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결제수단 선택화면이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주문내역에 스탬프 예상적립 수량을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신용카드 또는 현금 결제방식을 선택하고 결제합니다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결제완료 후 </a:t>
            </a:r>
            <a:r>
              <a:rPr lang="ko-KR" altLang="en-US" sz="1200" dirty="0" smtClean="0"/>
              <a:t>적립이 완료됩니다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67200"/>
            <a:ext cx="2520000" cy="444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05212" y="4869160"/>
            <a:ext cx="1063188" cy="463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1270800"/>
            <a:ext cx="2520000" cy="44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2780928"/>
            <a:ext cx="230425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직사각형 11"/>
          <p:cNvSpPr/>
          <p:nvPr/>
        </p:nvSpPr>
        <p:spPr>
          <a:xfrm>
            <a:off x="716272" y="2411861"/>
            <a:ext cx="2304256" cy="2381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825698" y="9807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195736" y="21958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73164" y="435565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1008862" y="523836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391976" y="105477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557801" y="256490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644008" y="433172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5580112" y="327595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295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스탬프 회원정보화면이 열립니다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회원정보 스탬프 정보를 확인합니다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해당매장 스탬프설정 정보를 확인합니다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사용버튼을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결제수단 선택화면이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주문내역에 스탬프 할인금액을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신용카드 또는 현금 결제방식을 선택하고 결제합니다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결제완료 후 </a:t>
            </a:r>
            <a:r>
              <a:rPr lang="ko-KR" altLang="en-US" sz="1200" dirty="0" smtClean="0"/>
              <a:t>설정된 스탬프 수량이 차감되고 결제됩니다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67200"/>
            <a:ext cx="2520000" cy="444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52628" y="4941167"/>
            <a:ext cx="1063188" cy="43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1270800"/>
            <a:ext cx="2520000" cy="443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2780928"/>
            <a:ext cx="230425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직사각형 8"/>
          <p:cNvSpPr/>
          <p:nvPr/>
        </p:nvSpPr>
        <p:spPr>
          <a:xfrm>
            <a:off x="716272" y="2411861"/>
            <a:ext cx="2304256" cy="2381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타원 11"/>
          <p:cNvSpPr/>
          <p:nvPr/>
        </p:nvSpPr>
        <p:spPr>
          <a:xfrm>
            <a:off x="1652376" y="9807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763688" y="21958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92376" y="439034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2513585" y="528471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391976" y="105477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391976" y="243194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667634" y="436093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5580112" y="34290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57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1. </a:t>
            </a:r>
            <a:r>
              <a:rPr lang="ko-KR" altLang="en-US" sz="1100" dirty="0" smtClean="0"/>
              <a:t>스탬프 </a:t>
            </a:r>
            <a:r>
              <a:rPr lang="ko-KR" altLang="en-US" sz="1100" dirty="0" smtClean="0"/>
              <a:t>적립 시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영수증에 표기되는 내용입니다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2. </a:t>
            </a:r>
            <a:r>
              <a:rPr lang="ko-KR" altLang="en-US" sz="1100" dirty="0" smtClean="0"/>
              <a:t>영수증에 표기되는 내용에는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회원명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전화번호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적립스탬프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가용스탬프가 표기됩니다</a:t>
            </a:r>
            <a:r>
              <a:rPr lang="en-US" altLang="ko-KR" sz="1100" dirty="0"/>
              <a:t>.</a:t>
            </a: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1.  </a:t>
            </a:r>
            <a:r>
              <a:rPr lang="ko-KR" altLang="en-US" sz="1100" dirty="0" smtClean="0"/>
              <a:t>스탬프 사용시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영수증에 표기되는 내용입니다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 startAt="3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2.  </a:t>
            </a:r>
            <a:r>
              <a:rPr lang="ko-KR" altLang="en-US" sz="1100" dirty="0"/>
              <a:t>영수증에 표기되는 내용에는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ko-KR" altLang="en-US" sz="1100" dirty="0"/>
              <a:t>회원명</a:t>
            </a:r>
            <a:r>
              <a:rPr lang="en-US" altLang="ko-KR" sz="1100" dirty="0"/>
              <a:t>,</a:t>
            </a:r>
            <a:r>
              <a:rPr lang="ko-KR" altLang="en-US" sz="1100" dirty="0"/>
              <a:t> 전화번호</a:t>
            </a:r>
            <a:r>
              <a:rPr lang="en-US" altLang="ko-KR" sz="1100" dirty="0"/>
              <a:t>, </a:t>
            </a:r>
            <a:r>
              <a:rPr lang="ko-KR" altLang="en-US" sz="1100" dirty="0" smtClean="0"/>
              <a:t>차감스탬프</a:t>
            </a:r>
            <a:r>
              <a:rPr lang="en-US" altLang="ko-KR" sz="1100" dirty="0"/>
              <a:t>,</a:t>
            </a:r>
            <a:r>
              <a:rPr lang="ko-KR" altLang="en-US" sz="1100" dirty="0"/>
              <a:t> </a:t>
            </a:r>
            <a:r>
              <a:rPr lang="ko-KR" altLang="en-US" sz="1100" dirty="0" smtClean="0"/>
              <a:t>할인금액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가용스탬프가 </a:t>
            </a:r>
            <a:r>
              <a:rPr lang="ko-KR" altLang="en-US" sz="1100" dirty="0"/>
              <a:t>표기됩니다</a:t>
            </a:r>
            <a:r>
              <a:rPr lang="en-US" altLang="ko-KR" sz="1100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971600" y="1844624"/>
            <a:ext cx="2088232" cy="7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3131840" y="4293096"/>
            <a:ext cx="237626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5776" y="476672"/>
            <a:ext cx="307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적립 및 사용시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영수증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타원 8"/>
          <p:cNvSpPr/>
          <p:nvPr/>
        </p:nvSpPr>
        <p:spPr>
          <a:xfrm>
            <a:off x="755576" y="11663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2843808" y="16288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355776" y="27809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5292080" y="45811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273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en-US" altLang="ko-KR" sz="1100" dirty="0" smtClean="0"/>
              <a:t>MagicERP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외식프로그램을 실행합니다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>
              <a:solidFill>
                <a:schemeClr val="tx1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>
                <a:solidFill>
                  <a:schemeClr val="tx1"/>
                </a:solidFill>
              </a:rPr>
              <a:t>적용할</a:t>
            </a:r>
            <a:r>
              <a:rPr lang="en-US" altLang="ko-KR" sz="1100" dirty="0" smtClean="0">
                <a:solidFill>
                  <a:schemeClr val="tx1"/>
                </a:solidFill>
              </a:rPr>
              <a:t>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프랜차이즈 본사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100" dirty="0" smtClean="0"/>
              <a:t>아이디와 </a:t>
            </a:r>
            <a:r>
              <a:rPr lang="ko-KR" altLang="en-US" sz="1100" dirty="0"/>
              <a:t>비밀번호를 </a:t>
            </a:r>
            <a:r>
              <a:rPr lang="ko-KR" altLang="en-US" sz="1100" dirty="0" smtClean="0"/>
              <a:t>로그인합니다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마스터관리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POS </a:t>
            </a:r>
            <a:r>
              <a:rPr lang="ko-KR" altLang="en-US" sz="1100" dirty="0" smtClean="0"/>
              <a:t>정보 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할인코드 관리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indent="-228600">
              <a:buFontTx/>
              <a:buAutoNum type="arabicPeriod"/>
              <a:defRPr lang="ko-KR" altLang="en-US"/>
            </a:pPr>
            <a:r>
              <a:rPr lang="ko-KR" altLang="en-US" sz="1100" dirty="0" smtClean="0"/>
              <a:t>적용할 매장이 </a:t>
            </a:r>
            <a:r>
              <a:rPr lang="ko-KR" altLang="en-US" sz="1100" dirty="0"/>
              <a:t>속해있는 브랜드를 선택해주세요</a:t>
            </a:r>
            <a:r>
              <a:rPr lang="en-US" altLang="ko-KR" sz="1100" dirty="0" smtClean="0"/>
              <a:t>.</a:t>
            </a:r>
          </a:p>
          <a:p>
            <a:pPr marL="228600" indent="-228600">
              <a:buFontTx/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FontTx/>
              <a:buAutoNum type="arabicPeriod"/>
              <a:defRPr lang="ko-KR" altLang="en-US"/>
            </a:pPr>
            <a:r>
              <a:rPr lang="ko-KR" altLang="en-US" sz="1100" dirty="0"/>
              <a:t>고객설정을 눌러서 </a:t>
            </a:r>
            <a:r>
              <a:rPr lang="ko-KR" altLang="en-US" sz="1100" b="1" dirty="0">
                <a:solidFill>
                  <a:srgbClr val="FF0000"/>
                </a:solidFill>
              </a:rPr>
              <a:t>최초</a:t>
            </a:r>
            <a:r>
              <a:rPr lang="en-US" altLang="ko-KR" sz="1100" b="1" dirty="0">
                <a:solidFill>
                  <a:srgbClr val="FF0000"/>
                </a:solidFill>
              </a:rPr>
              <a:t>1</a:t>
            </a:r>
            <a:r>
              <a:rPr lang="ko-KR" altLang="en-US" sz="1100" b="1" dirty="0">
                <a:solidFill>
                  <a:srgbClr val="FF0000"/>
                </a:solidFill>
              </a:rPr>
              <a:t>회</a:t>
            </a:r>
            <a:r>
              <a:rPr lang="ko-KR" altLang="en-US" sz="1100" dirty="0"/>
              <a:t>에 한해 고객설정 구분을 등록해줘야 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우측상단에 </a:t>
            </a:r>
            <a:r>
              <a:rPr lang="ko-KR" altLang="en-US" sz="1100" dirty="0" smtClean="0"/>
              <a:t>등록버튼을 눌러줍니다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화면에 명칭을 </a:t>
            </a:r>
            <a:r>
              <a:rPr lang="ko-KR" altLang="en-US" sz="1100" dirty="0" smtClean="0"/>
              <a:t>통합회원이나 통합스탬프 등</a:t>
            </a:r>
            <a:r>
              <a:rPr lang="en-US" altLang="ko-KR" sz="1100" dirty="0" smtClean="0"/>
              <a:t>..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원하는 명칭을 적어주고 포인트사용시점을 체크해두고 저장해줍니다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JUN\Downloads\할인코드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5400000" cy="40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UN\Downloads\고객설정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5400000" cy="40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11560" y="397773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2123728" y="4209238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ERP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고객설정 코드등록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타원 2"/>
          <p:cNvSpPr/>
          <p:nvPr/>
        </p:nvSpPr>
        <p:spPr>
          <a:xfrm>
            <a:off x="2123728" y="16288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95536" y="408574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283968" y="358548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2508311" y="424456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1756791" y="52292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2555776" y="580526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588224" y="2996952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1097519" y="3297453"/>
            <a:ext cx="8752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8539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키오스크에서</a:t>
            </a:r>
            <a:r>
              <a:rPr lang="ko-KR" altLang="en-US" sz="1200" dirty="0" smtClean="0"/>
              <a:t> 상품관리를 </a:t>
            </a:r>
            <a:r>
              <a:rPr lang="ko-KR" altLang="en-US" sz="1200" dirty="0"/>
              <a:t>선택합니다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하단에 스탬프 상품설정을 </a:t>
            </a:r>
            <a:r>
              <a:rPr lang="ko-KR" altLang="en-US" sz="1200" dirty="0"/>
              <a:t>선택합니다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스탬프 상품설정 </a:t>
            </a:r>
            <a:r>
              <a:rPr lang="ko-KR" altLang="en-US" sz="1200" dirty="0" smtClean="0"/>
              <a:t>화면이 열립니다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프랜차이즈상품을 </a:t>
            </a:r>
            <a:r>
              <a:rPr lang="ko-KR" altLang="en-US" sz="1200" dirty="0"/>
              <a:t>사용중일경우는</a:t>
            </a:r>
            <a:r>
              <a:rPr lang="ko-KR" altLang="en-US" sz="1200" dirty="0"/>
              <a:t> 스탬프 </a:t>
            </a:r>
            <a:r>
              <a:rPr lang="ko-KR" altLang="en-US" sz="1200" dirty="0" smtClean="0"/>
              <a:t>적립 가능한 </a:t>
            </a:r>
            <a:r>
              <a:rPr lang="ko-KR" altLang="en-US" sz="1200" dirty="0"/>
              <a:t>상품 확인만 가능합니다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프랜차이즈여도 개별상품을 </a:t>
            </a:r>
            <a:r>
              <a:rPr lang="ko-KR" altLang="en-US" sz="1200" dirty="0"/>
              <a:t>사용중일경우에는</a:t>
            </a:r>
            <a:r>
              <a:rPr lang="ko-KR" altLang="en-US" sz="1200" dirty="0"/>
              <a:t> 제외 및 적용을 언제든지 가능합니다</a:t>
            </a:r>
            <a:r>
              <a:rPr lang="en-US" altLang="ko-KR" sz="1200" dirty="0"/>
              <a:t>.</a:t>
            </a:r>
          </a:p>
          <a:p>
            <a:pPr lvl="0"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스템프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상품설정 및 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9" y="489856"/>
            <a:ext cx="2520000" cy="37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77638"/>
            <a:ext cx="3600000" cy="313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475656" y="3881401"/>
            <a:ext cx="864096" cy="401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직사각형 11"/>
          <p:cNvSpPr/>
          <p:nvPr/>
        </p:nvSpPr>
        <p:spPr>
          <a:xfrm>
            <a:off x="4139952" y="3884216"/>
            <a:ext cx="504056" cy="1056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1248261" y="26064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1979712" y="412831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4349789" y="256161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13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703035" y="412831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802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 임의적립을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임의적립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고객명 또는 핸드폰번호를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조회합니다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임의적립하실</a:t>
            </a:r>
            <a:r>
              <a:rPr lang="ko-KR" altLang="en-US" sz="1100" dirty="0" smtClean="0"/>
              <a:t> 스탬프 수량을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적립을 선택하고 저장을 눌러주세요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적립 </a:t>
            </a:r>
            <a:r>
              <a:rPr lang="ko-KR" altLang="en-US" sz="1100" dirty="0" smtClean="0"/>
              <a:t>확인 창이 </a:t>
            </a:r>
            <a:r>
              <a:rPr lang="ko-KR" altLang="en-US" sz="1100" dirty="0" smtClean="0"/>
              <a:t>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입력한 내용이 맞는지 확인하고 </a:t>
            </a:r>
            <a:r>
              <a:rPr lang="en-US" altLang="ko-KR" sz="1100" dirty="0" smtClean="0"/>
              <a:t>OK</a:t>
            </a:r>
            <a:r>
              <a:rPr lang="ko-KR" altLang="en-US" sz="1100" dirty="0" smtClean="0"/>
              <a:t>버튼을 클릭해주세요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임의적립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000"/>
            <a:ext cx="5400000" cy="402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1484784"/>
            <a:ext cx="3384376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5400000" cy="401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187624" y="364502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771800" y="4149080"/>
            <a:ext cx="1548472" cy="938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5363488" y="91010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4788024" y="34290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971600" y="378678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4104248" y="487141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3419872" y="360756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6588224" y="184482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999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 임의적립 내역을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임의적립 내역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임의적립한</a:t>
            </a:r>
            <a:r>
              <a:rPr lang="ko-KR" altLang="en-US" sz="1100" dirty="0" smtClean="0"/>
              <a:t> 날짜와 매장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고객정보를 확인가능하고 </a:t>
            </a:r>
            <a:r>
              <a:rPr lang="en-US" altLang="ko-KR" sz="1100" dirty="0" smtClean="0"/>
              <a:t>ERP</a:t>
            </a:r>
            <a:r>
              <a:rPr lang="ko-KR" altLang="en-US" sz="1100" dirty="0" smtClean="0"/>
              <a:t>로그인 정보와 적용한 사용자 </a:t>
            </a:r>
            <a:r>
              <a:rPr lang="ko-KR" altLang="en-US" sz="1100" dirty="0" smtClean="0"/>
              <a:t>컴퓨터명이</a:t>
            </a:r>
            <a:r>
              <a:rPr lang="ko-KR" altLang="en-US" sz="1100" dirty="0" smtClean="0"/>
              <a:t> 표기됩니다</a:t>
            </a:r>
            <a:r>
              <a:rPr lang="en-US" altLang="ko-KR" sz="1100" dirty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 smtClean="0">
              <a:solidFill>
                <a:srgbClr val="FF0000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임의적립내역확인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000"/>
            <a:ext cx="5400000" cy="402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1484784"/>
            <a:ext cx="3384376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187624" y="364502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263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7108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805574" y="3717032"/>
            <a:ext cx="4062569" cy="325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5436095" y="107534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1199794" y="364502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5551723" y="398853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6588224" y="184482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7260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>
            <a:endCxn id="11" idx="1"/>
          </p:cNvCxnSpPr>
          <p:nvPr/>
        </p:nvCxnSpPr>
        <p:spPr>
          <a:xfrm flipV="1">
            <a:off x="1248554" y="2994025"/>
            <a:ext cx="6577126" cy="635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 flipH="1">
            <a:off x="1248554" y="2571750"/>
            <a:ext cx="65942" cy="857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spcBef>
                <a:spcPct val="0"/>
              </a:spcBef>
              <a:spcAft>
                <a:spcPct val="0"/>
              </a:spcAft>
              <a:defRPr lang="ko-KR"/>
            </a:pP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0" name="TextBox 209"/>
          <p:cNvSpPr txBox="1">
            <a:spLocks noChangeArrowheads="1"/>
          </p:cNvSpPr>
          <p:nvPr/>
        </p:nvSpPr>
        <p:spPr>
          <a:xfrm>
            <a:off x="5784655" y="2537247"/>
            <a:ext cx="1944763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/>
          <a:p>
            <a:pPr algn="r" eaLnBrk="1" latinLnBrk="1" hangingPunct="1">
              <a:defRPr lang="ko-KR"/>
            </a:pPr>
            <a:r>
              <a:rPr lang="en-US" altLang="ko-KR" sz="2400" b="1" dirty="0">
                <a:latin typeface="+mj-ea"/>
                <a:ea typeface="+mj-ea"/>
                <a:cs typeface="뫼비우스 Regular"/>
              </a:rPr>
              <a:t>(</a:t>
            </a:r>
            <a:r>
              <a:rPr lang="ko-KR" altLang="en-US" sz="2400" b="1" dirty="0">
                <a:latin typeface="+mj-ea"/>
                <a:ea typeface="+mj-ea"/>
                <a:cs typeface="뫼비우스 Regular"/>
              </a:rPr>
              <a:t>주</a:t>
            </a:r>
            <a:r>
              <a:rPr lang="en-US" altLang="ko-KR" sz="2400" b="1" dirty="0">
                <a:latin typeface="+mj-ea"/>
                <a:ea typeface="+mj-ea"/>
                <a:cs typeface="뫼비우스 Regular"/>
              </a:rPr>
              <a:t>)</a:t>
            </a:r>
            <a:r>
              <a:rPr lang="ko-KR" altLang="en-US" sz="2400" b="1" dirty="0">
                <a:latin typeface="+mj-ea"/>
                <a:ea typeface="+mj-ea"/>
                <a:cs typeface="뫼비우스 Regular"/>
              </a:rPr>
              <a:t>메타씨티</a:t>
            </a:r>
            <a:endParaRPr lang="ko-KR" altLang="en-US" sz="2400" b="1" dirty="0">
              <a:latin typeface="+mj-ea"/>
              <a:ea typeface="+mj-ea"/>
              <a:cs typeface="뫼비우스 Regular"/>
            </a:endParaRPr>
          </a:p>
        </p:txBody>
      </p:sp>
      <p:sp>
        <p:nvSpPr>
          <p:cNvPr id="11" name="직사각형 10"/>
          <p:cNvSpPr/>
          <p:nvPr/>
        </p:nvSpPr>
        <p:spPr>
          <a:xfrm flipH="1">
            <a:off x="7759739" y="2565400"/>
            <a:ext cx="65942" cy="857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spcBef>
                <a:spcPct val="0"/>
              </a:spcBef>
              <a:spcAft>
                <a:spcPct val="0"/>
              </a:spcAft>
              <a:defRPr lang="ko-KR"/>
            </a:pP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2" name="그림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15608" y="2443164"/>
            <a:ext cx="3349869" cy="504825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3" name="직사각형 12"/>
          <p:cNvSpPr/>
          <p:nvPr/>
        </p:nvSpPr>
        <p:spPr>
          <a:xfrm>
            <a:off x="1514430" y="3212976"/>
            <a:ext cx="6081906" cy="576064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2400" dirty="0" smtClean="0">
                <a:solidFill>
                  <a:schemeClr val="tx1"/>
                </a:solidFill>
              </a:rPr>
              <a:t>단</a:t>
            </a:r>
            <a:r>
              <a:rPr lang="ko-KR" altLang="en-US" sz="2400" dirty="0">
                <a:solidFill>
                  <a:schemeClr val="tx1"/>
                </a:solidFill>
              </a:rPr>
              <a:t>독</a:t>
            </a:r>
            <a:r>
              <a:rPr lang="ko-KR" altLang="en-US" sz="2400" dirty="0" smtClean="0">
                <a:solidFill>
                  <a:schemeClr val="tx1"/>
                </a:solidFill>
              </a:rPr>
              <a:t>회원 </a:t>
            </a:r>
            <a:r>
              <a:rPr lang="ko-KR" altLang="en-US" sz="2400" dirty="0" smtClean="0">
                <a:solidFill>
                  <a:schemeClr val="tx1"/>
                </a:solidFill>
              </a:rPr>
              <a:t>스템프</a:t>
            </a:r>
            <a:r>
              <a:rPr lang="ko-KR" altLang="en-US" sz="2400" dirty="0" smtClean="0">
                <a:solidFill>
                  <a:schemeClr val="tx1"/>
                </a:solidFill>
              </a:rPr>
              <a:t> </a:t>
            </a:r>
            <a:r>
              <a:rPr lang="ko-KR" altLang="en-US" sz="2400" dirty="0">
                <a:solidFill>
                  <a:schemeClr val="tx1"/>
                </a:solidFill>
              </a:rPr>
              <a:t>사용 설명서</a:t>
            </a:r>
          </a:p>
        </p:txBody>
      </p:sp>
    </p:spTree>
    <p:extLst>
      <p:ext uri="{BB962C8B-B14F-4D97-AF65-F5344CB8AC3E}">
        <p14:creationId xmlns:p14="http://schemas.microsoft.com/office/powerpoint/2010/main" val="282939802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할인코드를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고객설정을 눌러서 최초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회에 한해 우측화면에 등록버튼을 눌러줍니다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화면에 명칭을 회원이나 </a:t>
            </a:r>
            <a:r>
              <a:rPr lang="ko-KR" altLang="en-US" sz="1100" dirty="0" smtClean="0"/>
              <a:t>고객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스탬프 </a:t>
            </a:r>
            <a:r>
              <a:rPr lang="ko-KR" altLang="en-US" sz="1100" dirty="0"/>
              <a:t>등</a:t>
            </a:r>
            <a:r>
              <a:rPr lang="en-US" altLang="ko-KR" sz="1100" dirty="0"/>
              <a:t>..</a:t>
            </a:r>
            <a:r>
              <a:rPr lang="ko-KR" altLang="en-US" sz="1100" dirty="0"/>
              <a:t> 원하는 명칭을 적어주고 포인트사용시점을 </a:t>
            </a:r>
            <a:r>
              <a:rPr lang="ko-KR" altLang="en-US" sz="1100" dirty="0" smtClean="0"/>
              <a:t>체크해줍니다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저장을 클릭합니다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1.POS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에서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고객설정 코드등록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1" y="3061137"/>
            <a:ext cx="4680000" cy="349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502633" y="1268761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1403648" y="3948331"/>
            <a:ext cx="576064" cy="255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4716016" y="3573016"/>
            <a:ext cx="360040" cy="37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2411760" y="4293096"/>
            <a:ext cx="2016224" cy="1440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4860032" y="67273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187624" y="109223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971600" y="394833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499992" y="321297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2051720" y="515719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3599428" y="559319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536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회원관리를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고객조회화면이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신규버튼을 눌러줍니다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신규고객등록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간편가입으로 스탬프를 적립하고 사용할 고객명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휴대폰번호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카드번호를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등록합니다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카드번호는 필수가 </a:t>
            </a:r>
            <a:r>
              <a:rPr lang="ko-KR" altLang="en-US" sz="1100" dirty="0" smtClean="0"/>
              <a:t>아니기 때문에 </a:t>
            </a:r>
            <a:r>
              <a:rPr lang="ko-KR" altLang="en-US" sz="1100" dirty="0" smtClean="0"/>
              <a:t>꼭 입력할 필요는 없습니다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우측 상단의 등록버튼을 눌러줍니다</a:t>
            </a:r>
            <a:r>
              <a:rPr lang="en-US" altLang="ko-KR" sz="1100" dirty="0" smtClean="0"/>
              <a:t>. 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고객구분이 선택이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안되어있을 경우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할인코드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-&gt;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고객설정을 먼저 해주셔야 가능합니다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회원등록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2835534" y="1684836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95877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4607970" y="3495057"/>
            <a:ext cx="504056" cy="37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4653704"/>
            <a:ext cx="4680000" cy="205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635636" y="5085184"/>
            <a:ext cx="504056" cy="37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4860032" y="67273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2519998" y="146498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373589" y="318868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153629" y="450912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3419916" y="484079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2948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</a:t>
            </a:r>
            <a:r>
              <a:rPr lang="ko-KR" altLang="en-US" sz="1100" dirty="0"/>
              <a:t>객</a:t>
            </a:r>
            <a:r>
              <a:rPr lang="ko-KR" altLang="en-US" sz="1100" dirty="0" smtClean="0"/>
              <a:t>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고객정보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고객등록을 선택합니다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창이 </a:t>
            </a:r>
            <a:r>
              <a:rPr lang="ko-KR" altLang="en-US" sz="1100" dirty="0" smtClean="0"/>
              <a:t>열리면 신규버튼을 클릭합니다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신규고객등록 화면이 열립니다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간편가입으로 스탬프를 적립하고 사용할 </a:t>
            </a:r>
            <a:r>
              <a:rPr lang="ko-KR" altLang="en-US" sz="1100" dirty="0" smtClean="0"/>
              <a:t>고객명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휴대폰번호</a:t>
            </a:r>
            <a:r>
              <a:rPr lang="en-US" altLang="ko-KR" sz="1100" dirty="0"/>
              <a:t>, </a:t>
            </a:r>
            <a:r>
              <a:rPr lang="ko-KR" altLang="en-US" sz="1100" dirty="0"/>
              <a:t>카드번호를 </a:t>
            </a:r>
            <a:r>
              <a:rPr lang="ko-KR" altLang="en-US" sz="1100" dirty="0" smtClean="0"/>
              <a:t>입력 후 </a:t>
            </a:r>
            <a:r>
              <a:rPr lang="ko-KR" altLang="en-US" sz="1100" dirty="0"/>
              <a:t>등록합니다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카드번호는 필수가 </a:t>
            </a:r>
            <a:r>
              <a:rPr lang="ko-KR" altLang="en-US" sz="1100" dirty="0" smtClean="0"/>
              <a:t>아니기 때문에 </a:t>
            </a:r>
            <a:r>
              <a:rPr lang="ko-KR" altLang="en-US" sz="1100" dirty="0"/>
              <a:t>꼭 입력할 필요는 없습니다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우측 상단의 등록버튼을 눌러줍니다</a:t>
            </a:r>
            <a:r>
              <a:rPr lang="en-US" altLang="ko-KR" sz="1100" dirty="0"/>
              <a:t>.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단독매장은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POS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와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ERP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둘다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등록이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가능하지만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POS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에서 등록 시 적용시간이 오래 걸릴 수 있습니다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2-2.ERP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회원등록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0357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411760" y="2132856"/>
            <a:ext cx="54006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4924122"/>
            <a:ext cx="4680000" cy="17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23528" y="5028740"/>
            <a:ext cx="3096344" cy="149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3763019" y="5013781"/>
            <a:ext cx="54006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3383608" y="63731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066857" y="231316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80000" y="4779899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3442793" y="470809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5792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마스터관리 </a:t>
            </a:r>
            <a:r>
              <a:rPr lang="en-US" altLang="ko-KR" sz="1100" dirty="0" smtClean="0"/>
              <a:t>-&gt; POS </a:t>
            </a:r>
            <a:r>
              <a:rPr lang="ko-KR" altLang="en-US" sz="1100" dirty="0" smtClean="0"/>
              <a:t>설정 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스템프</a:t>
            </a:r>
            <a:r>
              <a:rPr lang="ko-KR" altLang="en-US" sz="1100" dirty="0" smtClean="0"/>
              <a:t> 설정을 선택합니다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indent="-228600">
              <a:buFontTx/>
              <a:buAutoNum type="arabicPeriod"/>
              <a:defRPr lang="ko-KR" altLang="en-US"/>
            </a:pPr>
            <a:r>
              <a:rPr lang="ko-KR" altLang="en-US" sz="1100" dirty="0" smtClean="0"/>
              <a:t>적용할 매장이 </a:t>
            </a:r>
            <a:r>
              <a:rPr lang="ko-KR" altLang="en-US" sz="1100" dirty="0"/>
              <a:t>속해있는 브랜드를 선택해주세요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최초 </a:t>
            </a:r>
            <a:r>
              <a:rPr lang="ko-KR" altLang="en-US" sz="1100" dirty="0" smtClean="0"/>
              <a:t>사용여부는 미사용으로 되어있는데 사용으로 변경하면 사용이 가능합니다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기준은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     매장단독만 설정 가능합니다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5</a:t>
            </a:r>
            <a:r>
              <a:rPr lang="en-US" altLang="ko-KR" sz="1100" dirty="0" smtClean="0"/>
              <a:t>.   </a:t>
            </a:r>
            <a:r>
              <a:rPr lang="ko-KR" altLang="en-US" sz="1100" dirty="0" smtClean="0"/>
              <a:t>사용시 </a:t>
            </a:r>
            <a:r>
              <a:rPr lang="ko-KR" altLang="en-US" sz="1100" dirty="0"/>
              <a:t>차감 수량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ko-KR" altLang="en-US" sz="1100" dirty="0" smtClean="0"/>
              <a:t>     최고 </a:t>
            </a:r>
            <a:r>
              <a:rPr lang="en-US" altLang="ko-KR" sz="1100" dirty="0"/>
              <a:t>16</a:t>
            </a:r>
            <a:r>
              <a:rPr lang="ko-KR" altLang="en-US" sz="1100" dirty="0"/>
              <a:t>개까지 지정가능하며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ko-KR" altLang="en-US" sz="1100" dirty="0" smtClean="0"/>
              <a:t>     스탬프 </a:t>
            </a:r>
            <a:r>
              <a:rPr lang="ko-KR" altLang="en-US" sz="1100" dirty="0"/>
              <a:t>사용시 차감될 </a:t>
            </a:r>
            <a:r>
              <a:rPr lang="ko-KR" altLang="en-US" sz="1100" dirty="0" smtClean="0"/>
              <a:t>수량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을 </a:t>
            </a:r>
            <a:r>
              <a:rPr lang="ko-KR" altLang="en-US" sz="1100" dirty="0"/>
              <a:t>지정합니다</a:t>
            </a:r>
            <a:r>
              <a:rPr lang="en-US" altLang="ko-KR" sz="1100" dirty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6</a:t>
            </a:r>
            <a:r>
              <a:rPr lang="en-US" altLang="ko-KR" sz="1100" dirty="0" smtClean="0"/>
              <a:t>.   </a:t>
            </a:r>
            <a:r>
              <a:rPr lang="ko-KR" altLang="en-US" sz="1100" dirty="0" smtClean="0"/>
              <a:t>사용시 </a:t>
            </a:r>
            <a:r>
              <a:rPr lang="ko-KR" altLang="en-US" sz="1100" dirty="0"/>
              <a:t>할인 금액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ko-KR" altLang="en-US" sz="1100" dirty="0" smtClean="0"/>
              <a:t>     스탬프 </a:t>
            </a:r>
            <a:r>
              <a:rPr lang="ko-KR" altLang="en-US" sz="1100" dirty="0"/>
              <a:t>사용시 할인될 </a:t>
            </a:r>
            <a:r>
              <a:rPr lang="ko-KR" altLang="en-US" sz="1100" dirty="0" smtClean="0"/>
              <a:t>금액  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을 </a:t>
            </a:r>
            <a:r>
              <a:rPr lang="ko-KR" altLang="en-US" sz="1100" dirty="0"/>
              <a:t>지정합니다</a:t>
            </a:r>
            <a:r>
              <a:rPr lang="en-US" altLang="ko-KR" sz="1100" dirty="0"/>
              <a:t>.</a:t>
            </a:r>
          </a:p>
          <a:p>
            <a:pPr lvl="0">
              <a:defRPr lang="ko-KR" altLang="en-US"/>
            </a:pPr>
            <a:r>
              <a:rPr lang="ko-KR" altLang="en-US" sz="1100" dirty="0"/>
              <a:t>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7</a:t>
            </a:r>
            <a:r>
              <a:rPr lang="en-US" altLang="ko-KR" sz="1100" dirty="0" smtClean="0"/>
              <a:t>.   </a:t>
            </a:r>
            <a:r>
              <a:rPr lang="ko-KR" altLang="en-US" sz="1100" dirty="0" smtClean="0"/>
              <a:t>설정 </a:t>
            </a:r>
            <a:r>
              <a:rPr lang="ko-KR" altLang="en-US" sz="1100" dirty="0"/>
              <a:t>저장을 눌러줍니다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프랜차이즈 매장도 </a:t>
            </a:r>
            <a:endParaRPr lang="en-US" altLang="ko-KR" sz="1100" b="1" dirty="0" smtClean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r>
              <a:rPr lang="ko-KR" altLang="en-US" sz="1100" b="1" dirty="0" smtClean="0">
                <a:solidFill>
                  <a:srgbClr val="FF0000"/>
                </a:solidFill>
              </a:rPr>
              <a:t>매장</a:t>
            </a:r>
            <a:r>
              <a:rPr lang="en-US" altLang="ko-KR" sz="1100" b="1" dirty="0">
                <a:solidFill>
                  <a:srgbClr val="FF0000"/>
                </a:solidFill>
              </a:rPr>
              <a:t>ERP</a:t>
            </a:r>
            <a:r>
              <a:rPr lang="ko-KR" altLang="en-US" sz="1100" b="1" dirty="0">
                <a:solidFill>
                  <a:srgbClr val="FF0000"/>
                </a:solidFill>
              </a:rPr>
              <a:t>로 접속하면 매장단독 사용이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가능하며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매장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모든 상품이 전부 적립됩니다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11560" y="397773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3-1.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단독매장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사용설정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619672" y="3581400"/>
            <a:ext cx="108012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619672" y="3581400"/>
            <a:ext cx="108012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1750605" y="148478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2669366" y="334751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2699792" y="423221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2461542" y="494116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6588224" y="1340768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720000" y="3275510"/>
            <a:ext cx="1080120" cy="297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395536" y="299221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2419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indent="-228600">
              <a:buFontTx/>
              <a:buAutoNum type="arabicPeriod"/>
              <a:defRPr lang="ko-KR" altLang="en-US"/>
            </a:pPr>
            <a:r>
              <a:rPr lang="ko-KR" altLang="en-US" sz="1050" dirty="0">
                <a:solidFill>
                  <a:schemeClr val="tx1"/>
                </a:solidFill>
              </a:rPr>
              <a:t>적용할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b="1" dirty="0">
                <a:solidFill>
                  <a:srgbClr val="FF0000"/>
                </a:solidFill>
              </a:rPr>
              <a:t>프랜차이즈 본사</a:t>
            </a:r>
            <a:r>
              <a:rPr lang="en-US" altLang="ko-KR" sz="1050" b="1" dirty="0">
                <a:solidFill>
                  <a:srgbClr val="FF0000"/>
                </a:solidFill>
              </a:rPr>
              <a:t> </a:t>
            </a:r>
            <a:r>
              <a:rPr lang="ko-KR" altLang="en-US" sz="1050" dirty="0"/>
              <a:t>아이디와 비밀번호를 로그인합니다</a:t>
            </a:r>
            <a:r>
              <a:rPr lang="en-US" altLang="ko-KR" sz="105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050" dirty="0" smtClean="0"/>
              <a:t>마스터관리 </a:t>
            </a:r>
            <a:r>
              <a:rPr lang="en-US" altLang="ko-KR" sz="1050" dirty="0" smtClean="0"/>
              <a:t>-&gt; POS </a:t>
            </a:r>
            <a:r>
              <a:rPr lang="ko-KR" altLang="en-US" sz="1050" dirty="0" smtClean="0"/>
              <a:t>설정 관리 </a:t>
            </a:r>
            <a:r>
              <a:rPr lang="en-US" altLang="ko-KR" sz="1050" dirty="0" smtClean="0"/>
              <a:t>-&gt; </a:t>
            </a:r>
            <a:r>
              <a:rPr lang="ko-KR" altLang="en-US" sz="1050" dirty="0" smtClean="0"/>
              <a:t>스</a:t>
            </a:r>
            <a:r>
              <a:rPr lang="ko-KR" altLang="en-US" sz="1050" dirty="0"/>
              <a:t>탬</a:t>
            </a:r>
            <a:r>
              <a:rPr lang="ko-KR" altLang="en-US" sz="1050" dirty="0" smtClean="0"/>
              <a:t>프 설정을 선택합니다</a:t>
            </a:r>
            <a:r>
              <a:rPr lang="en-US" altLang="ko-KR" sz="1050" dirty="0" smtClean="0"/>
              <a:t>.</a:t>
            </a:r>
            <a:r>
              <a:rPr lang="ko-KR" altLang="en-US" sz="1050" dirty="0" smtClean="0"/>
              <a:t> </a:t>
            </a:r>
            <a:endParaRPr lang="en-US" altLang="ko-KR" sz="105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 smtClean="0"/>
          </a:p>
          <a:p>
            <a:pPr marL="228600" indent="-228600">
              <a:buFontTx/>
              <a:buAutoNum type="arabicPeriod"/>
              <a:defRPr lang="ko-KR" altLang="en-US"/>
            </a:pPr>
            <a:r>
              <a:rPr lang="ko-KR" altLang="en-US" sz="1050" dirty="0" smtClean="0"/>
              <a:t>적용할 매장이 </a:t>
            </a:r>
            <a:r>
              <a:rPr lang="ko-KR" altLang="en-US" sz="1050" dirty="0"/>
              <a:t>속해있는 브랜드를 선택해주세요</a:t>
            </a:r>
            <a:endParaRPr lang="en-US" altLang="ko-KR" sz="105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050" dirty="0" smtClean="0"/>
              <a:t>최초 사용여부는 미사용으로 되어있는데 사용으로 변경하면 사용이 가능합니다</a:t>
            </a:r>
            <a:r>
              <a:rPr lang="en-US" altLang="ko-KR" sz="1050" dirty="0" smtClean="0"/>
              <a:t>.</a:t>
            </a:r>
            <a:endParaRPr lang="en-US" altLang="ko-KR" sz="105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050" dirty="0" smtClean="0"/>
              <a:t>스탬프 기준은 </a:t>
            </a:r>
            <a:endParaRPr lang="en-US" altLang="ko-KR" sz="1050" dirty="0" smtClean="0"/>
          </a:p>
          <a:p>
            <a:pPr lvl="0">
              <a:defRPr lang="ko-KR" altLang="en-US"/>
            </a:pPr>
            <a:r>
              <a:rPr lang="en-US" altLang="ko-KR" sz="1050" dirty="0" smtClean="0"/>
              <a:t>    </a:t>
            </a:r>
            <a:r>
              <a:rPr lang="ko-KR" altLang="en-US" sz="1050" dirty="0" smtClean="0"/>
              <a:t>브랜드의 경우 프랜차이즈</a:t>
            </a:r>
            <a:endParaRPr lang="en-US" altLang="ko-KR" sz="1050" dirty="0" smtClean="0"/>
          </a:p>
          <a:p>
            <a:pPr lvl="0">
              <a:defRPr lang="ko-KR" altLang="en-US"/>
            </a:pPr>
            <a:r>
              <a:rPr lang="en-US" altLang="ko-KR" sz="1050" dirty="0"/>
              <a:t> </a:t>
            </a:r>
            <a:r>
              <a:rPr lang="en-US" altLang="ko-KR" sz="1050" dirty="0" smtClean="0"/>
              <a:t>  </a:t>
            </a:r>
            <a:r>
              <a:rPr lang="ko-KR" altLang="en-US" sz="1050" dirty="0" smtClean="0"/>
              <a:t> 상품만 적립됩니다</a:t>
            </a:r>
            <a:r>
              <a:rPr lang="en-US" altLang="ko-KR" sz="1050" dirty="0" smtClean="0"/>
              <a:t>.</a:t>
            </a:r>
          </a:p>
          <a:p>
            <a:pPr lvl="0">
              <a:defRPr lang="ko-KR" altLang="en-US"/>
            </a:pPr>
            <a:endParaRPr lang="en-US" altLang="ko-KR" sz="1050" dirty="0"/>
          </a:p>
          <a:p>
            <a:pPr lvl="0">
              <a:defRPr lang="ko-KR" altLang="en-US"/>
            </a:pPr>
            <a:r>
              <a:rPr lang="en-US" altLang="ko-KR" sz="1050" b="1" dirty="0">
                <a:solidFill>
                  <a:srgbClr val="FF0000"/>
                </a:solidFill>
              </a:rPr>
              <a:t>※ </a:t>
            </a:r>
            <a:r>
              <a:rPr lang="ko-KR" altLang="en-US" sz="1050" b="1" dirty="0">
                <a:solidFill>
                  <a:srgbClr val="FF0000"/>
                </a:solidFill>
              </a:rPr>
              <a:t>매장에서 </a:t>
            </a:r>
            <a:r>
              <a:rPr lang="ko-KR" altLang="en-US" sz="1050" b="1" dirty="0" smtClean="0">
                <a:solidFill>
                  <a:srgbClr val="FF0000"/>
                </a:solidFill>
              </a:rPr>
              <a:t>직접 등록한 </a:t>
            </a:r>
            <a:r>
              <a:rPr lang="ko-KR" altLang="en-US" sz="1050" b="1" dirty="0">
                <a:solidFill>
                  <a:srgbClr val="FF0000"/>
                </a:solidFill>
              </a:rPr>
              <a:t>상품이 </a:t>
            </a:r>
            <a:r>
              <a:rPr lang="ko-KR" altLang="en-US" sz="1050" b="1" dirty="0" smtClean="0">
                <a:solidFill>
                  <a:srgbClr val="FF0000"/>
                </a:solidFill>
              </a:rPr>
              <a:t>있을 경우 </a:t>
            </a:r>
            <a:r>
              <a:rPr lang="ko-KR" altLang="en-US" sz="1050" b="1" dirty="0">
                <a:solidFill>
                  <a:srgbClr val="FF0000"/>
                </a:solidFill>
              </a:rPr>
              <a:t>해당상품은 </a:t>
            </a:r>
            <a:r>
              <a:rPr lang="ko-KR" altLang="en-US" sz="1050" b="1" dirty="0" smtClean="0">
                <a:solidFill>
                  <a:srgbClr val="FF0000"/>
                </a:solidFill>
              </a:rPr>
              <a:t>적립 안됨 </a:t>
            </a:r>
            <a:r>
              <a:rPr lang="ko-KR" altLang="en-US" sz="1050" b="1" dirty="0">
                <a:solidFill>
                  <a:srgbClr val="FF0000"/>
                </a:solidFill>
              </a:rPr>
              <a:t>주의</a:t>
            </a:r>
            <a:r>
              <a:rPr lang="en-US" altLang="ko-KR" sz="1050" b="1" dirty="0">
                <a:solidFill>
                  <a:srgbClr val="FF0000"/>
                </a:solidFill>
              </a:rPr>
              <a:t>!</a:t>
            </a:r>
            <a:endParaRPr lang="en-US" altLang="ko-KR" sz="1050" b="1" dirty="0" smtClean="0">
              <a:solidFill>
                <a:srgbClr val="FF0000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/>
          </a:p>
          <a:p>
            <a:pPr lvl="0">
              <a:defRPr lang="ko-KR" altLang="en-US"/>
            </a:pPr>
            <a:r>
              <a:rPr lang="en-US" altLang="ko-KR" sz="1050" dirty="0" smtClean="0"/>
              <a:t>5.   </a:t>
            </a:r>
            <a:r>
              <a:rPr lang="ko-KR" altLang="en-US" sz="1050" dirty="0" smtClean="0"/>
              <a:t>차감 </a:t>
            </a:r>
            <a:r>
              <a:rPr lang="ko-KR" altLang="en-US" sz="1050" dirty="0" smtClean="0"/>
              <a:t>기준은</a:t>
            </a:r>
            <a:endParaRPr lang="en-US" altLang="ko-KR" sz="1050" dirty="0" smtClean="0"/>
          </a:p>
          <a:p>
            <a:pPr lvl="0">
              <a:defRPr lang="ko-KR" altLang="en-US"/>
            </a:pPr>
            <a:r>
              <a:rPr lang="en-US" altLang="ko-KR" sz="1050" dirty="0" smtClean="0"/>
              <a:t>[</a:t>
            </a:r>
            <a:r>
              <a:rPr lang="ko-KR" altLang="en-US" sz="1050" dirty="0" smtClean="0"/>
              <a:t>사용매장 </a:t>
            </a:r>
            <a:r>
              <a:rPr lang="ko-KR" altLang="en-US" sz="1050" dirty="0" smtClean="0"/>
              <a:t>우선 스탬프 </a:t>
            </a:r>
            <a:r>
              <a:rPr lang="ko-KR" altLang="en-US" sz="1050" dirty="0" smtClean="0"/>
              <a:t>차감</a:t>
            </a:r>
            <a:r>
              <a:rPr lang="en-US" altLang="ko-KR" sz="1050" dirty="0" smtClean="0"/>
              <a:t>]</a:t>
            </a:r>
            <a:r>
              <a:rPr lang="ko-KR" altLang="en-US" sz="1050" dirty="0" smtClean="0"/>
              <a:t>은 </a:t>
            </a:r>
            <a:r>
              <a:rPr lang="ko-KR" altLang="en-US" sz="1050" dirty="0" smtClean="0"/>
              <a:t>스탬프 사용하려는 매장에 적립 기준 수량을 지정해 기준 </a:t>
            </a:r>
            <a:r>
              <a:rPr lang="ko-KR" altLang="en-US" sz="1050" dirty="0" smtClean="0"/>
              <a:t>미달 시 </a:t>
            </a:r>
            <a:r>
              <a:rPr lang="ko-KR" altLang="en-US" sz="1050" dirty="0" smtClean="0"/>
              <a:t>사용 못하게 하는 기능입니다</a:t>
            </a:r>
            <a:r>
              <a:rPr lang="en-US" altLang="ko-KR" sz="1050" dirty="0" smtClean="0"/>
              <a:t>.</a:t>
            </a:r>
          </a:p>
          <a:p>
            <a:pPr lvl="0">
              <a:defRPr lang="ko-KR" altLang="en-US"/>
            </a:pPr>
            <a:endParaRPr lang="en-US" altLang="ko-KR" sz="1050" dirty="0"/>
          </a:p>
          <a:p>
            <a:pPr lvl="0">
              <a:defRPr lang="ko-KR" altLang="en-US"/>
            </a:pPr>
            <a:r>
              <a:rPr lang="en-US" altLang="ko-KR" sz="1050" dirty="0"/>
              <a:t>[</a:t>
            </a:r>
            <a:r>
              <a:rPr lang="ko-KR" altLang="en-US" sz="1050" dirty="0" smtClean="0"/>
              <a:t>적립된 </a:t>
            </a:r>
            <a:r>
              <a:rPr lang="ko-KR" altLang="en-US" sz="1050" dirty="0" smtClean="0"/>
              <a:t>날짜 순으로 </a:t>
            </a:r>
            <a:r>
              <a:rPr lang="ko-KR" altLang="en-US" sz="1050" dirty="0" smtClean="0"/>
              <a:t>차감</a:t>
            </a:r>
            <a:r>
              <a:rPr lang="en-US" altLang="ko-KR" sz="1050" dirty="0" smtClean="0"/>
              <a:t>]</a:t>
            </a:r>
            <a:r>
              <a:rPr lang="ko-KR" altLang="en-US" sz="1050" dirty="0" smtClean="0"/>
              <a:t>은</a:t>
            </a:r>
            <a:endParaRPr lang="en-US" altLang="ko-KR" sz="1050" dirty="0" smtClean="0"/>
          </a:p>
          <a:p>
            <a:pPr lvl="0">
              <a:defRPr lang="ko-KR" altLang="en-US"/>
            </a:pPr>
            <a:r>
              <a:rPr lang="ko-KR" altLang="en-US" sz="1050" dirty="0" smtClean="0"/>
              <a:t>기준 없이 순차적으로 차감됩니다</a:t>
            </a:r>
            <a:r>
              <a:rPr lang="en-US" altLang="ko-KR" sz="105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050" dirty="0"/>
          </a:p>
        </p:txBody>
      </p:sp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11560" y="397773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3-2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프랜차이즈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사용설정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JUN\Downloads\스템프설정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87200"/>
            <a:ext cx="5400000" cy="40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619672" y="3536724"/>
            <a:ext cx="1080120" cy="252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78" y="5055311"/>
            <a:ext cx="1962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타원 9"/>
          <p:cNvSpPr/>
          <p:nvPr/>
        </p:nvSpPr>
        <p:spPr>
          <a:xfrm>
            <a:off x="1727684" y="114308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555776" y="334751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1899083" y="427816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3220754" y="4689039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6588224" y="1772816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791580" y="3941700"/>
            <a:ext cx="1872208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834682" y="3332389"/>
            <a:ext cx="1080120" cy="252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1835696" y="30753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397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151416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기능키설정을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좌측하단의 </a:t>
            </a:r>
            <a:r>
              <a:rPr lang="ko-KR" altLang="en-US" sz="1100" dirty="0" smtClean="0"/>
              <a:t>미리보기화면이</a:t>
            </a:r>
            <a:r>
              <a:rPr lang="ko-KR" altLang="en-US" sz="1100" dirty="0" smtClean="0"/>
              <a:t> 평소 </a:t>
            </a:r>
            <a:r>
              <a:rPr lang="ko-KR" altLang="en-US" sz="1100" dirty="0" smtClean="0"/>
              <a:t>실제 사용하는 </a:t>
            </a:r>
            <a:r>
              <a:rPr lang="ko-KR" altLang="en-US" sz="1100" dirty="0" smtClean="0"/>
              <a:t>버튼키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나열된 모습입니다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미리보기</a:t>
            </a:r>
            <a:r>
              <a:rPr lang="ko-KR" altLang="en-US" sz="1100" dirty="0"/>
              <a:t> 화면에서 불필요한 기능키</a:t>
            </a:r>
            <a:r>
              <a:rPr lang="en-US" altLang="ko-KR" sz="1100" dirty="0"/>
              <a:t>(ex: </a:t>
            </a:r>
            <a:r>
              <a:rPr lang="ko-KR" altLang="en-US" sz="1100" dirty="0"/>
              <a:t>상품권</a:t>
            </a:r>
            <a:r>
              <a:rPr lang="en-US" altLang="ko-KR" sz="1100" dirty="0"/>
              <a:t>)</a:t>
            </a:r>
            <a:r>
              <a:rPr lang="ko-KR" altLang="en-US" sz="1100" dirty="0"/>
              <a:t>를 더블클릭 하면 해당기능키가 사라지고 회색빈칸이 됩니다</a:t>
            </a:r>
            <a:r>
              <a:rPr lang="en-US" altLang="ko-KR" sz="1100" dirty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우측상단의 스탬프 </a:t>
            </a:r>
            <a:r>
              <a:rPr lang="ko-KR" altLang="en-US" sz="1100" dirty="0" smtClean="0"/>
              <a:t>버튼을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한번클릭후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미리보기화면의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회색빈칸을 클릭하면 스탬프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ko-KR" altLang="en-US" sz="1100" dirty="0" smtClean="0"/>
              <a:t>    버튼이 추가됩니다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7"/>
              <a:defRPr lang="ko-KR" altLang="en-US"/>
            </a:pPr>
            <a:r>
              <a:rPr lang="ko-KR" altLang="en-US" sz="1100" dirty="0" smtClean="0"/>
              <a:t>저장합니다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 startAt="7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키오스크는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별도의 기능키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설정 없이 사용 설정되면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바로사용가능합니다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기능키설정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867482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1940357"/>
            <a:ext cx="4680000" cy="36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4788024" y="2060848"/>
            <a:ext cx="648072" cy="375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1570766" y="4185919"/>
            <a:ext cx="2772082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159183" y="4849002"/>
            <a:ext cx="576064" cy="255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7" y="5575425"/>
            <a:ext cx="2718817" cy="11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755576" y="6093296"/>
            <a:ext cx="576064" cy="32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4860032" y="67273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3203848" y="62998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1223888" y="407707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2671556" y="492410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21" name="타원 20"/>
          <p:cNvSpPr/>
          <p:nvPr/>
        </p:nvSpPr>
        <p:spPr>
          <a:xfrm>
            <a:off x="5112060" y="172433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2" name="타원 21"/>
          <p:cNvSpPr/>
          <p:nvPr/>
        </p:nvSpPr>
        <p:spPr>
          <a:xfrm>
            <a:off x="162960" y="548206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23" name="타원 22"/>
          <p:cNvSpPr/>
          <p:nvPr/>
        </p:nvSpPr>
        <p:spPr>
          <a:xfrm>
            <a:off x="4680012" y="535372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658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마스터관리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본사 </a:t>
            </a:r>
            <a:r>
              <a:rPr lang="ko-KR" altLang="en-US" sz="1100" dirty="0" smtClean="0"/>
              <a:t>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할인코드관리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프랜차이즈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상단의 신규버튼을 클릭해주세요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할인코드 스케줄 등록화면이 열립니다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2-1.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할인코드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적용하기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5400000" cy="400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195736" y="3429000"/>
            <a:ext cx="2448272" cy="309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6588224" y="184482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1926426" y="2924944"/>
            <a:ext cx="41332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타원 20"/>
          <p:cNvSpPr/>
          <p:nvPr/>
        </p:nvSpPr>
        <p:spPr>
          <a:xfrm>
            <a:off x="2123728" y="148478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22" name="타원 21"/>
          <p:cNvSpPr/>
          <p:nvPr/>
        </p:nvSpPr>
        <p:spPr>
          <a:xfrm>
            <a:off x="1494378" y="267606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23" name="타원 22"/>
          <p:cNvSpPr/>
          <p:nvPr/>
        </p:nvSpPr>
        <p:spPr>
          <a:xfrm>
            <a:off x="3203976" y="465313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880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결제하는 화면에서 </a:t>
            </a:r>
            <a:r>
              <a:rPr lang="ko-KR" altLang="en-US" sz="1100" dirty="0" smtClean="0"/>
              <a:t>계산 전에 스탬프 버튼을 클릭해주세요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스탬프화면이 호출됩니다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핸드폰번호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회원명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카드번호 원하는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가지를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회원조회 또는 키보드 </a:t>
            </a:r>
            <a:r>
              <a:rPr lang="ko-KR" altLang="en-US" sz="1100" dirty="0" smtClean="0"/>
              <a:t>엔터를</a:t>
            </a:r>
            <a:r>
              <a:rPr lang="ko-KR" altLang="en-US" sz="1100" dirty="0" smtClean="0"/>
              <a:t> 눌러주세요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회원정보가 조회되고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</a:t>
            </a:r>
            <a:r>
              <a:rPr lang="ko-KR" altLang="en-US" sz="1100" dirty="0" smtClean="0"/>
              <a:t>누적적립 스탬프와 매장적립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</a:t>
            </a:r>
            <a:r>
              <a:rPr lang="ko-KR" altLang="en-US" sz="1100" dirty="0" smtClean="0"/>
              <a:t> 스탬프 수량이 표기됩니다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6"/>
              <a:defRPr lang="ko-KR" altLang="en-US"/>
            </a:pPr>
            <a:r>
              <a:rPr lang="ko-KR" altLang="en-US" sz="1100" dirty="0" smtClean="0"/>
              <a:t>우측하단에는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해당매장에 적용되어있는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     </a:t>
            </a:r>
            <a:r>
              <a:rPr lang="ko-KR" altLang="en-US" sz="1100" dirty="0" smtClean="0"/>
              <a:t>스탬프 사용기준이 </a:t>
            </a:r>
            <a:r>
              <a:rPr lang="ko-KR" altLang="en-US" sz="1100" dirty="0" smtClean="0"/>
              <a:t>표기됩니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     </a:t>
            </a:r>
            <a:r>
              <a:rPr lang="ko-KR" altLang="en-US" sz="1100" dirty="0" smtClean="0"/>
              <a:t>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 startAt="7"/>
              <a:defRPr lang="ko-KR" altLang="en-US"/>
            </a:pPr>
            <a:r>
              <a:rPr lang="ko-KR" altLang="en-US" sz="1100" dirty="0" smtClean="0"/>
              <a:t>적립 시에는 </a:t>
            </a:r>
            <a:r>
              <a:rPr lang="ko-KR" altLang="en-US" sz="1100" dirty="0" smtClean="0"/>
              <a:t>적립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사용시에는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    </a:t>
            </a:r>
            <a:r>
              <a:rPr lang="ko-KR" altLang="en-US" sz="1100" dirty="0" smtClean="0"/>
              <a:t>사용을 </a:t>
            </a:r>
            <a:r>
              <a:rPr lang="ko-KR" altLang="en-US" sz="1100" dirty="0" smtClean="0"/>
              <a:t>눌러주시면 됩니다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2699792" y="3068960"/>
            <a:ext cx="576064" cy="255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1782"/>
            <a:ext cx="5297205" cy="322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275856" y="4365104"/>
            <a:ext cx="108012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827584" y="5848549"/>
            <a:ext cx="1584176" cy="892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3815916" y="6212373"/>
            <a:ext cx="2196244" cy="384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806489" y="10527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2411760" y="276467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613386" y="332448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3059832" y="392879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590465" y="563252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3491880" y="588192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0026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적립버튼을 </a:t>
            </a:r>
            <a:r>
              <a:rPr lang="ko-KR" altLang="en-US" sz="1100" dirty="0" smtClean="0"/>
              <a:t>클릭하면 결제하기 </a:t>
            </a:r>
            <a:r>
              <a:rPr lang="ko-KR" altLang="en-US" sz="1100" dirty="0" smtClean="0"/>
              <a:t>바로 직전화면으로 넘어옵니다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메시지란에</a:t>
            </a:r>
            <a:r>
              <a:rPr lang="ko-KR" altLang="en-US" sz="1100" dirty="0" smtClean="0"/>
              <a:t> 스탬프 적립과 회원정보가 표기됩니다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현금이나 카드 결제방법을 </a:t>
            </a:r>
            <a:r>
              <a:rPr lang="ko-KR" altLang="en-US" sz="1100" dirty="0" smtClean="0"/>
              <a:t>선택 후 </a:t>
            </a:r>
            <a:r>
              <a:rPr lang="ko-KR" altLang="en-US" sz="1100" dirty="0" smtClean="0"/>
              <a:t>결제가 완료되면 </a:t>
            </a:r>
            <a:r>
              <a:rPr lang="ko-KR" altLang="en-US" sz="1100" dirty="0" smtClean="0"/>
              <a:t>적립이 됩니다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스탬프 </a:t>
            </a:r>
            <a:r>
              <a:rPr lang="ko-KR" altLang="en-US" sz="1100" dirty="0" smtClean="0"/>
              <a:t>사용버튼을 </a:t>
            </a:r>
            <a:r>
              <a:rPr lang="ko-KR" altLang="en-US" sz="1100" dirty="0" smtClean="0"/>
              <a:t>클릭하면 결제하기 </a:t>
            </a:r>
            <a:r>
              <a:rPr lang="ko-KR" altLang="en-US" sz="1100" dirty="0"/>
              <a:t>바로 직전화면으로 넘어옵니다</a:t>
            </a:r>
            <a:r>
              <a:rPr lang="en-US" altLang="ko-KR" sz="1100" dirty="0"/>
              <a:t>.</a:t>
            </a:r>
            <a:r>
              <a:rPr lang="ko-KR" altLang="en-US" sz="1100" dirty="0"/>
              <a:t> 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메시지란에</a:t>
            </a:r>
            <a:r>
              <a:rPr lang="ko-KR" altLang="en-US" sz="1100" dirty="0"/>
              <a:t> 스탬프 </a:t>
            </a:r>
            <a:r>
              <a:rPr lang="ko-KR" altLang="en-US" sz="1100" dirty="0" smtClean="0"/>
              <a:t>사용과 사용시 할인될 금액이 표기됩니다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총 결제 </a:t>
            </a:r>
            <a:r>
              <a:rPr lang="ko-KR" altLang="en-US" sz="1100" dirty="0" smtClean="0"/>
              <a:t>금액에서 할인될 금액을 제외한 나머지 금액을 현금이나 </a:t>
            </a:r>
            <a:r>
              <a:rPr lang="ko-KR" altLang="en-US" sz="1100" dirty="0"/>
              <a:t>카드 결제방법을 </a:t>
            </a:r>
            <a:r>
              <a:rPr lang="ko-KR" altLang="en-US" sz="1100" dirty="0" smtClean="0"/>
              <a:t>선택 후 </a:t>
            </a:r>
            <a:r>
              <a:rPr lang="ko-KR" altLang="en-US" sz="1100" dirty="0" smtClean="0"/>
              <a:t>결제를 진행합니다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받을 금액이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0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원일 경우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현금버튼을 눌러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0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원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결제하면 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476672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6.POS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적립 및 사용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49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3131840" y="2492896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48002" y="1844824"/>
            <a:ext cx="204773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4680000" cy="352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1496133" y="4869160"/>
            <a:ext cx="204773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4508376" y="5517232"/>
            <a:ext cx="122413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-36024" y="153168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915816" y="227687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171869" y="465313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211960" y="51931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332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151416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상품등록을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좌측하단의 스탬프관리를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상품설정 </a:t>
            </a:r>
            <a:r>
              <a:rPr lang="ko-KR" altLang="en-US" sz="1100" dirty="0" smtClean="0"/>
              <a:t>화면이 열립니다</a:t>
            </a:r>
            <a:r>
              <a:rPr lang="en-US" altLang="ko-KR" sz="1100" dirty="0" smtClean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상품리스트를 확인하고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제외 및 적용을 언제든지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  </a:t>
            </a:r>
            <a:r>
              <a:rPr lang="ko-KR" altLang="en-US" sz="1100" dirty="0" smtClean="0"/>
              <a:t>수정 가능합니다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 smtClean="0">
                <a:solidFill>
                  <a:srgbClr val="FF0000"/>
                </a:solidFill>
              </a:rPr>
              <a:t>※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프랜차이즈의 본사상품을 사용하는 경우 확인만 가능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endParaRPr lang="en-US" altLang="ko-KR" sz="11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476672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상품설정 및 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979712" y="874405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680000" cy="348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1259632" y="4797152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12" y="3965411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995936" y="4804370"/>
            <a:ext cx="576064" cy="1216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5909206" y="83671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691680" y="620689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763688" y="509938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3563888" y="479715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3938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키오스크에서</a:t>
            </a:r>
            <a:r>
              <a:rPr lang="ko-KR" altLang="en-US" sz="1200" dirty="0" smtClean="0"/>
              <a:t> 주문하실 상품을 선택하고 결제버튼을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회원번호 입력 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스탬프회원가입 시 </a:t>
            </a:r>
            <a:r>
              <a:rPr lang="ko-KR" altLang="en-US" sz="1200" dirty="0" smtClean="0"/>
              <a:t>입력한 휴대폰번호를 전체번호로 입력합니다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회원버튼을 선택합니다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스탬프기능을 </a:t>
            </a:r>
            <a:r>
              <a:rPr lang="ko-KR" altLang="en-US" sz="1200" dirty="0" smtClean="0"/>
              <a:t>미사용하실</a:t>
            </a:r>
            <a:r>
              <a:rPr lang="ko-KR" altLang="en-US" sz="1200" dirty="0" smtClean="0"/>
              <a:t> 경우 비회원으로 넘어가시면 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8760"/>
            <a:ext cx="2520000" cy="443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195736" y="5127667"/>
            <a:ext cx="1063188" cy="612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1876"/>
            <a:ext cx="2520000" cy="442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1324" y="3189440"/>
            <a:ext cx="2384812" cy="16077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1115616" y="92445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1115616" y="482352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163890" y="482352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4427984" y="285293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4603730" y="92445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387706" y="46074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3829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회원정보화면이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회원정보 스탬프 정보를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해당매장 스탬프설정 정보를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적립버튼을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결제수단 선택화면이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주문내역에 스탬프 예상적립 수량을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신용카드 또는 현금 결제방식을 선택하고 결제합니다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결제완료 후 </a:t>
            </a:r>
            <a:r>
              <a:rPr lang="ko-KR" altLang="en-US" sz="1200" dirty="0" smtClean="0"/>
              <a:t>적립이 완료됩니다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67200"/>
            <a:ext cx="2520000" cy="444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05212" y="4869160"/>
            <a:ext cx="1063188" cy="463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1270800"/>
            <a:ext cx="2520000" cy="44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2780928"/>
            <a:ext cx="230425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직사각형 11"/>
          <p:cNvSpPr/>
          <p:nvPr/>
        </p:nvSpPr>
        <p:spPr>
          <a:xfrm>
            <a:off x="716272" y="2411861"/>
            <a:ext cx="2304256" cy="2381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1436352" y="9807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652376" y="21958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73164" y="441946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1120782" y="523532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458816" y="9807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427984" y="24928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674840" y="419512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5580112" y="341135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6421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스탬프 회원정보화면이 열립니다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회원정보 스탬프 정보를 확인합니다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해당매장 스탬프설정 정보를 확인합니다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스탬프 사용버튼을 클릭합니다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결제수단 선택화면이 열립니다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주문내역에 스탬프 할인금액을 확인합니다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신용카드 또는 현금 결제방식을 선택하고 결제합니다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결제완료 후 </a:t>
            </a:r>
            <a:r>
              <a:rPr lang="ko-KR" altLang="en-US" sz="1200" dirty="0" smtClean="0"/>
              <a:t>설정된 스탬프 수량이 차감되고 결제됩니다</a:t>
            </a:r>
            <a:r>
              <a:rPr lang="en-US" altLang="ko-KR" sz="12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스탬프사용방법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0" y="1267200"/>
            <a:ext cx="2520000" cy="444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52628" y="4941167"/>
            <a:ext cx="1063188" cy="43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00" y="1270800"/>
            <a:ext cx="2520000" cy="443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19872" y="2780928"/>
            <a:ext cx="2304256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직사각형 8"/>
          <p:cNvSpPr/>
          <p:nvPr/>
        </p:nvSpPr>
        <p:spPr>
          <a:xfrm>
            <a:off x="716272" y="2411861"/>
            <a:ext cx="2304256" cy="2381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타원 11"/>
          <p:cNvSpPr/>
          <p:nvPr/>
        </p:nvSpPr>
        <p:spPr>
          <a:xfrm>
            <a:off x="1763688" y="92445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868400" y="21958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92376" y="436093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2384222" y="528471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4572000" y="95082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4388228" y="24928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644008" y="42930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5580112" y="327595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20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1956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</a:t>
            </a:r>
            <a:r>
              <a:rPr lang="ko-KR" altLang="en-US" sz="1100" dirty="0" smtClean="0"/>
              <a:t>적립 시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영수증에 표기되는 내용입니다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2.   </a:t>
            </a:r>
            <a:r>
              <a:rPr lang="ko-KR" altLang="en-US" sz="1100" dirty="0" smtClean="0"/>
              <a:t>영수증에 표기되는 내용에는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회원명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전화번호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적립스탬프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가용스탬프가 표기됩니다</a:t>
            </a:r>
            <a:r>
              <a:rPr lang="en-US" altLang="ko-KR" sz="1100" dirty="0"/>
              <a:t>.</a:t>
            </a: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1.   </a:t>
            </a:r>
            <a:r>
              <a:rPr lang="ko-KR" altLang="en-US" sz="1100" dirty="0" smtClean="0"/>
              <a:t>스탬프 사용시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영수증에 표기되는 내용입니다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 startAt="3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2</a:t>
            </a:r>
            <a:r>
              <a:rPr lang="en-US" altLang="ko-KR" sz="1100" dirty="0" smtClean="0"/>
              <a:t>.   </a:t>
            </a:r>
            <a:r>
              <a:rPr lang="ko-KR" altLang="en-US" sz="1100" dirty="0"/>
              <a:t>영수증에 표기되는 내용에는 </a:t>
            </a:r>
            <a:endParaRPr lang="en-US" altLang="ko-KR" sz="1100" dirty="0"/>
          </a:p>
          <a:p>
            <a:pPr lvl="0">
              <a:defRPr lang="ko-KR" altLang="en-US"/>
            </a:pPr>
            <a:r>
              <a:rPr lang="ko-KR" altLang="en-US" sz="1100" dirty="0"/>
              <a:t>회원명</a:t>
            </a:r>
            <a:r>
              <a:rPr lang="en-US" altLang="ko-KR" sz="1100" dirty="0"/>
              <a:t>,</a:t>
            </a:r>
            <a:r>
              <a:rPr lang="ko-KR" altLang="en-US" sz="1100" dirty="0"/>
              <a:t> 전화번호</a:t>
            </a:r>
            <a:r>
              <a:rPr lang="en-US" altLang="ko-KR" sz="1100" dirty="0"/>
              <a:t>, </a:t>
            </a:r>
            <a:r>
              <a:rPr lang="ko-KR" altLang="en-US" sz="1100" dirty="0" smtClean="0"/>
              <a:t>차감스탬프</a:t>
            </a:r>
            <a:r>
              <a:rPr lang="en-US" altLang="ko-KR" sz="1100" dirty="0"/>
              <a:t>,</a:t>
            </a:r>
            <a:r>
              <a:rPr lang="ko-KR" altLang="en-US" sz="1100" dirty="0"/>
              <a:t> </a:t>
            </a:r>
            <a:r>
              <a:rPr lang="ko-KR" altLang="en-US" sz="1100" dirty="0" smtClean="0"/>
              <a:t>할인금액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가용스탬프가 </a:t>
            </a:r>
            <a:r>
              <a:rPr lang="ko-KR" altLang="en-US" sz="1100" dirty="0"/>
              <a:t>표기됩니다</a:t>
            </a:r>
            <a:r>
              <a:rPr lang="en-US" altLang="ko-KR" sz="1100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971600" y="1844624"/>
            <a:ext cx="2088232" cy="7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3131840" y="4293096"/>
            <a:ext cx="2376264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5776" y="476672"/>
            <a:ext cx="307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적립 및 사용시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영수증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타원 8"/>
          <p:cNvSpPr/>
          <p:nvPr/>
        </p:nvSpPr>
        <p:spPr>
          <a:xfrm>
            <a:off x="1691480" y="11663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2915816" y="202474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297457" y="263691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5436096" y="458092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082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키오스크에서</a:t>
            </a:r>
            <a:r>
              <a:rPr lang="ko-KR" altLang="en-US" sz="1200" dirty="0" smtClean="0"/>
              <a:t> 상품관리를 </a:t>
            </a:r>
            <a:r>
              <a:rPr lang="ko-KR" altLang="en-US" sz="1200" dirty="0"/>
              <a:t>선택합니다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 smtClean="0"/>
              <a:t>하단에 스탬프 상품설정을 </a:t>
            </a:r>
            <a:r>
              <a:rPr lang="ko-KR" altLang="en-US" sz="1200" dirty="0"/>
              <a:t>선택합니다</a:t>
            </a:r>
            <a:r>
              <a:rPr lang="en-US" altLang="ko-KR" sz="12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스탬프 상품설정 </a:t>
            </a:r>
            <a:r>
              <a:rPr lang="ko-KR" altLang="en-US" sz="1200" dirty="0" smtClean="0"/>
              <a:t>화면이 열립니다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200" dirty="0"/>
              <a:t>상품리스트를 확인하고 </a:t>
            </a:r>
            <a:endParaRPr lang="en-US" altLang="ko-KR" sz="1200" dirty="0"/>
          </a:p>
          <a:p>
            <a:pPr lvl="0">
              <a:defRPr lang="ko-KR" altLang="en-US"/>
            </a:pPr>
            <a:r>
              <a:rPr lang="en-US" altLang="ko-KR" sz="1200" dirty="0"/>
              <a:t>     </a:t>
            </a:r>
            <a:r>
              <a:rPr lang="ko-KR" altLang="en-US" sz="1200" dirty="0"/>
              <a:t>제외 및 적용을 언제든지 </a:t>
            </a:r>
            <a:endParaRPr lang="en-US" altLang="ko-KR" sz="1200" dirty="0"/>
          </a:p>
          <a:p>
            <a:pPr lvl="0">
              <a:defRPr lang="ko-KR" altLang="en-US"/>
            </a:pPr>
            <a:r>
              <a:rPr lang="en-US" altLang="ko-KR" sz="1200" dirty="0"/>
              <a:t>     </a:t>
            </a:r>
            <a:r>
              <a:rPr lang="ko-KR" altLang="en-US" sz="1200" dirty="0" smtClean="0"/>
              <a:t>수정 가능합니다</a:t>
            </a:r>
            <a:r>
              <a:rPr lang="en-US" altLang="ko-KR" sz="1200" dirty="0" smtClean="0"/>
              <a:t>.</a:t>
            </a: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6672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키오스크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상품설정 및 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09" y="489856"/>
            <a:ext cx="2520000" cy="37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77638"/>
            <a:ext cx="3600000" cy="313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475656" y="3881401"/>
            <a:ext cx="864096" cy="401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12" name="직사각형 11"/>
          <p:cNvSpPr/>
          <p:nvPr/>
        </p:nvSpPr>
        <p:spPr>
          <a:xfrm>
            <a:off x="4139952" y="3884216"/>
            <a:ext cx="504056" cy="10569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aseline="-25000" dirty="0"/>
          </a:p>
        </p:txBody>
      </p:sp>
      <p:sp>
        <p:nvSpPr>
          <p:cNvPr id="9" name="타원 8"/>
          <p:cNvSpPr/>
          <p:nvPr/>
        </p:nvSpPr>
        <p:spPr>
          <a:xfrm>
            <a:off x="1464285" y="18864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1547664" y="419666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4388126" y="256161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4" name="타원 13"/>
          <p:cNvSpPr/>
          <p:nvPr/>
        </p:nvSpPr>
        <p:spPr>
          <a:xfrm>
            <a:off x="3676058" y="419666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4001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 임의적립을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임의적립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고객명 또는 핸드폰번호를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조회합니다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임의적립하실</a:t>
            </a:r>
            <a:r>
              <a:rPr lang="ko-KR" altLang="en-US" sz="1100" dirty="0" smtClean="0"/>
              <a:t> 스탬프 수량을 </a:t>
            </a:r>
            <a:r>
              <a:rPr lang="ko-KR" altLang="en-US" sz="1100" dirty="0" smtClean="0"/>
              <a:t>입력 후 </a:t>
            </a:r>
            <a:r>
              <a:rPr lang="ko-KR" altLang="en-US" sz="1100" dirty="0" smtClean="0"/>
              <a:t>적립을 선택하고 저장을 눌러주세요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적립 </a:t>
            </a:r>
            <a:r>
              <a:rPr lang="ko-KR" altLang="en-US" sz="1100" dirty="0" smtClean="0"/>
              <a:t>확인 창이 </a:t>
            </a:r>
            <a:r>
              <a:rPr lang="ko-KR" altLang="en-US" sz="1100" dirty="0" smtClean="0"/>
              <a:t>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입력한 내용이 맞는지 확인하고 </a:t>
            </a:r>
            <a:r>
              <a:rPr lang="en-US" altLang="ko-KR" sz="1100" dirty="0" smtClean="0"/>
              <a:t>OK</a:t>
            </a:r>
            <a:r>
              <a:rPr lang="ko-KR" altLang="en-US" sz="1100" dirty="0" smtClean="0"/>
              <a:t>버튼을 클릭해주세요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임의적립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000"/>
            <a:ext cx="5400000" cy="402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1484784"/>
            <a:ext cx="3384376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5400000" cy="401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187624" y="364502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771800" y="4149080"/>
            <a:ext cx="1548472" cy="938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/>
          <p:cNvSpPr/>
          <p:nvPr/>
        </p:nvSpPr>
        <p:spPr>
          <a:xfrm>
            <a:off x="5363488" y="105273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971600" y="374340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320272" y="343001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4104248" y="487141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6588224" y="184482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834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스탬프 임의적립 내역을 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임의적립 내역 화면이 열립니다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임의적립한</a:t>
            </a:r>
            <a:r>
              <a:rPr lang="ko-KR" altLang="en-US" sz="1100" dirty="0" smtClean="0"/>
              <a:t> 날짜와 매장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고객정보를 확인가능하고 </a:t>
            </a:r>
            <a:r>
              <a:rPr lang="en-US" altLang="ko-KR" sz="1100" dirty="0" smtClean="0"/>
              <a:t>ERP</a:t>
            </a:r>
            <a:r>
              <a:rPr lang="ko-KR" altLang="en-US" sz="1100" dirty="0" smtClean="0"/>
              <a:t>로그인 정보와 적용한 사용자 </a:t>
            </a:r>
            <a:r>
              <a:rPr lang="ko-KR" altLang="en-US" sz="1100" dirty="0" smtClean="0"/>
              <a:t>컴퓨터명이</a:t>
            </a:r>
            <a:r>
              <a:rPr lang="ko-KR" altLang="en-US" sz="1100" dirty="0" smtClean="0"/>
              <a:t> 표기됩니다</a:t>
            </a:r>
            <a:r>
              <a:rPr lang="en-US" altLang="ko-KR" sz="1100" dirty="0"/>
              <a:t>.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 smtClean="0">
              <a:solidFill>
                <a:srgbClr val="FF0000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476672"/>
            <a:ext cx="313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임의적립내역확인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000"/>
            <a:ext cx="5400000" cy="402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1484784"/>
            <a:ext cx="3384376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187624" y="3645024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263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27108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805574" y="3717032"/>
            <a:ext cx="4062569" cy="325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5424330" y="1052737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1331640" y="367383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5592282" y="400281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6588224" y="184482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863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할인코드 스케줄 </a:t>
            </a:r>
            <a:r>
              <a:rPr lang="ko-KR" altLang="en-US" sz="1100" dirty="0" smtClean="0"/>
              <a:t>등록화면에</a:t>
            </a:r>
            <a:r>
              <a:rPr lang="en-US" altLang="ko-KR" sz="1100" dirty="0"/>
              <a:t> </a:t>
            </a:r>
            <a:r>
              <a:rPr lang="ko-KR" altLang="en-US" sz="1100" dirty="0" smtClean="0"/>
              <a:t>제목과 설명을 확인 시 알아보기 편하도록 적어줍니다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적용할 매장이 속해있는 브랜드를 선택해주세요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매장선택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선택하기를 클릭해주세요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통합회원 고객설정 구분 값을 적용할 매장을 검색해줍니다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적용할 매장을 더블클릭 후 </a:t>
            </a:r>
            <a:r>
              <a:rPr lang="ko-KR" altLang="en-US" sz="1100" dirty="0" smtClean="0"/>
              <a:t>선택란에</a:t>
            </a:r>
            <a:r>
              <a:rPr lang="ko-KR" altLang="en-US" sz="1100" dirty="0" smtClean="0"/>
              <a:t> 선택이라는 표시가 되도록 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확인버튼을 클릭합니다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2-2.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할인코드 적용하기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1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80" y="3600000"/>
            <a:ext cx="3240000" cy="296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123728" y="2852936"/>
            <a:ext cx="756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2880000" y="3801171"/>
            <a:ext cx="756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5173908" y="4064200"/>
            <a:ext cx="756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1691680" y="1052736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1331640" y="47667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2918582" y="119675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1848170" y="249289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3636272" y="392018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4860032" y="420821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3707904" y="602128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714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할인코드</a:t>
            </a:r>
            <a:r>
              <a:rPr lang="en-US" altLang="ko-KR" sz="1100" dirty="0" smtClean="0"/>
              <a:t>,</a:t>
            </a:r>
            <a:r>
              <a:rPr lang="ko-KR" altLang="en-US" sz="1100" dirty="0" smtClean="0"/>
              <a:t> </a:t>
            </a:r>
            <a:r>
              <a:rPr lang="ko-KR" altLang="en-US" sz="1100" dirty="0"/>
              <a:t>선택하기를 클릭해주세요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통합회원 고객설정 </a:t>
            </a:r>
            <a:r>
              <a:rPr lang="ko-KR" altLang="en-US" sz="1100" dirty="0" smtClean="0"/>
              <a:t>명칭으로 신규 등록한 할인명칭을 더블클릭 </a:t>
            </a:r>
            <a:r>
              <a:rPr lang="ko-KR" altLang="en-US" sz="1100" dirty="0"/>
              <a:t>후 </a:t>
            </a:r>
            <a:r>
              <a:rPr lang="ko-KR" altLang="en-US" sz="1100" dirty="0"/>
              <a:t>선택란에</a:t>
            </a:r>
            <a:r>
              <a:rPr lang="ko-KR" altLang="en-US" sz="1100" dirty="0"/>
              <a:t> 선택이라는 표시가 </a:t>
            </a:r>
            <a:r>
              <a:rPr lang="ko-KR" altLang="en-US" sz="1100" dirty="0" smtClean="0"/>
              <a:t>되도록 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확인버튼을 클릭합니다</a:t>
            </a:r>
            <a:r>
              <a:rPr lang="en-US" altLang="ko-KR" sz="11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할인코드 적용하기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1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00" y="3356992"/>
            <a:ext cx="3240000" cy="327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931064" y="6093296"/>
            <a:ext cx="1865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2123728" y="3068960"/>
            <a:ext cx="7562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2746444" y="292494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5147952" y="568031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3499016" y="6433982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830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다시 할인코드 관리화면으로 넘어옵니다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상태란에</a:t>
            </a:r>
            <a:r>
              <a:rPr lang="ko-KR" altLang="en-US" sz="1100" dirty="0" smtClean="0"/>
              <a:t> 예약대기로 된 스케줄이 확인됩니다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약</a:t>
            </a:r>
            <a:r>
              <a:rPr lang="en-US" altLang="ko-KR" sz="1100" dirty="0" smtClean="0"/>
              <a:t>5</a:t>
            </a:r>
            <a:r>
              <a:rPr lang="ko-KR" altLang="en-US" sz="1100" dirty="0" smtClean="0"/>
              <a:t>분 정도 후 상단의 갱신버튼을 클릭 후 예약대기 스케줄이 사라지면 전송완료입니다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2-4.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할인코드 적용하기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6343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80000" y="1124744"/>
            <a:ext cx="4247984" cy="432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768152" y="3717032"/>
            <a:ext cx="4247984" cy="432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2267744" y="2996952"/>
            <a:ext cx="504056" cy="432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1547664" y="141277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2555776" y="270892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1979712" y="400280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959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300192" y="1268761"/>
            <a:ext cx="2326412" cy="5151416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관리메뉴 </a:t>
            </a:r>
            <a:r>
              <a:rPr lang="en-US" altLang="ko-KR" sz="1100" dirty="0" smtClean="0"/>
              <a:t>-&gt;</a:t>
            </a:r>
            <a:r>
              <a:rPr lang="ko-KR" altLang="en-US" sz="1100" dirty="0" smtClean="0"/>
              <a:t> </a:t>
            </a:r>
            <a:r>
              <a:rPr lang="ko-KR" altLang="en-US" sz="1100" dirty="0" smtClean="0"/>
              <a:t>옵션설정을 </a:t>
            </a:r>
            <a:r>
              <a:rPr lang="ko-KR" altLang="en-US" sz="1100" dirty="0" smtClean="0"/>
              <a:t>선택합니다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기초설정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통합회원관리 사용을 체크합니다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저장을 클릭합니다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en-US" altLang="ko-KR" sz="1100" dirty="0" smtClean="0"/>
              <a:t>POS</a:t>
            </a:r>
            <a:r>
              <a:rPr lang="ko-KR" altLang="en-US" sz="1100" dirty="0" smtClean="0"/>
              <a:t>프로그램이 자동 재실행 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2-5.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할인코드 적용하기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8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517143" y="2132856"/>
            <a:ext cx="720080" cy="5110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4825270" y="6142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>
            <a:off x="1301119" y="187383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0" y="3214800"/>
            <a:ext cx="4680000" cy="342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888000" y="4293096"/>
            <a:ext cx="1620104" cy="32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4528256" y="6103342"/>
            <a:ext cx="594028" cy="326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타원 25"/>
          <p:cNvSpPr/>
          <p:nvPr/>
        </p:nvSpPr>
        <p:spPr>
          <a:xfrm>
            <a:off x="3563888" y="402448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27" name="타원 26"/>
          <p:cNvSpPr/>
          <p:nvPr/>
        </p:nvSpPr>
        <p:spPr>
          <a:xfrm>
            <a:off x="4126025" y="620415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11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</a:t>
            </a:r>
            <a:r>
              <a:rPr lang="ko-KR" altLang="en-US" sz="1100" dirty="0"/>
              <a:t>객</a:t>
            </a:r>
            <a:r>
              <a:rPr lang="ko-KR" altLang="en-US" sz="1100" dirty="0" smtClean="0"/>
              <a:t>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고객정보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고객등록을 선택합니다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고객관리 창이 열리면 신규버튼을 클릭합니다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적용할 매장이 </a:t>
            </a:r>
            <a:r>
              <a:rPr lang="ko-KR" altLang="en-US" sz="1100" dirty="0"/>
              <a:t>속해있는 브랜드를 선택해주세요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신규고객등록 화면이 열립니다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간편가입으로 스탬프를 적립하고 사용할 </a:t>
            </a:r>
            <a:r>
              <a:rPr lang="ko-KR" altLang="en-US" sz="1100" dirty="0" smtClean="0"/>
              <a:t>고객명</a:t>
            </a:r>
            <a:r>
              <a:rPr lang="en-US" altLang="ko-KR" sz="1100" dirty="0"/>
              <a:t>, </a:t>
            </a:r>
            <a:r>
              <a:rPr lang="ko-KR" altLang="en-US" sz="1100" dirty="0" smtClean="0"/>
              <a:t>등록할 가맹점</a:t>
            </a:r>
            <a:r>
              <a:rPr lang="en-US" altLang="ko-KR" sz="1100" dirty="0" smtClean="0"/>
              <a:t>, </a:t>
            </a:r>
            <a:r>
              <a:rPr lang="ko-KR" altLang="en-US" sz="1100" dirty="0" smtClean="0"/>
              <a:t>휴대폰번호</a:t>
            </a:r>
            <a:r>
              <a:rPr lang="en-US" altLang="ko-KR" sz="1100" dirty="0"/>
              <a:t>, </a:t>
            </a:r>
            <a:r>
              <a:rPr lang="ko-KR" altLang="en-US" sz="1100" dirty="0"/>
              <a:t>카드번호를 </a:t>
            </a:r>
            <a:r>
              <a:rPr lang="ko-KR" altLang="en-US" sz="1100" dirty="0" smtClean="0"/>
              <a:t>입력 후 </a:t>
            </a:r>
            <a:r>
              <a:rPr lang="ko-KR" altLang="en-US" sz="1100" dirty="0"/>
              <a:t>등록합니다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카드번호는 필수가 </a:t>
            </a:r>
            <a:r>
              <a:rPr lang="ko-KR" altLang="en-US" sz="1100" dirty="0" smtClean="0"/>
              <a:t>아니기 때문에 </a:t>
            </a:r>
            <a:r>
              <a:rPr lang="ko-KR" altLang="en-US" sz="1100" dirty="0"/>
              <a:t>꼭 입력할 필요는 없습니다</a:t>
            </a:r>
            <a:r>
              <a:rPr lang="en-US" altLang="ko-KR" sz="1100" dirty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/>
              <a:t>우측 상단의 등록버튼을 눌러줍니다</a:t>
            </a:r>
            <a:r>
              <a:rPr lang="en-US" altLang="ko-KR" sz="1100" dirty="0"/>
              <a:t>.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 smtClean="0"/>
          </a:p>
          <a:p>
            <a:pPr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통합회원은 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POS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에서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회원등록이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불가능 합니다</a:t>
            </a:r>
            <a:r>
              <a:rPr lang="en-US" altLang="ko-KR" sz="1100" b="1" dirty="0" smtClean="0">
                <a:solidFill>
                  <a:srgbClr val="FF0000"/>
                </a:solidFill>
              </a:rPr>
              <a:t>.</a:t>
            </a:r>
            <a:endParaRPr lang="en-US" altLang="ko-KR" sz="1100" b="1" dirty="0">
              <a:solidFill>
                <a:srgbClr val="FF0000"/>
              </a:solidFill>
            </a:endParaRPr>
          </a:p>
          <a:p>
            <a:pPr lvl="0">
              <a:defRPr lang="ko-KR" altLang="en-US"/>
            </a:pPr>
            <a:endParaRPr lang="en-US" altLang="ko-KR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ERP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회원등록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98000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0357"/>
            <a:ext cx="4680000" cy="348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4" y="4941168"/>
            <a:ext cx="4680000" cy="16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411760" y="2132856"/>
            <a:ext cx="54006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323528" y="5028740"/>
            <a:ext cx="3096344" cy="149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3763019" y="5013781"/>
            <a:ext cx="540060" cy="396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/>
          <p:cNvSpPr/>
          <p:nvPr/>
        </p:nvSpPr>
        <p:spPr>
          <a:xfrm>
            <a:off x="4303079" y="583813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323528" y="4725144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2" name="타원 11"/>
          <p:cNvSpPr/>
          <p:nvPr/>
        </p:nvSpPr>
        <p:spPr>
          <a:xfrm>
            <a:off x="2123728" y="1628800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17" name="타원 16"/>
          <p:cNvSpPr/>
          <p:nvPr/>
        </p:nvSpPr>
        <p:spPr>
          <a:xfrm>
            <a:off x="3419872" y="4812716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6588224" y="1844824"/>
            <a:ext cx="187220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1506994" y="2483422"/>
            <a:ext cx="1013800" cy="297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>
            <a:off x="1259632" y="26321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196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6291176" y="1268761"/>
            <a:ext cx="2326412" cy="5065497"/>
          </a:xfrm>
          <a:prstGeom prst="roundRect">
            <a:avLst>
              <a:gd name="adj" fmla="val 56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마스터관리 </a:t>
            </a:r>
            <a:r>
              <a:rPr lang="en-US" altLang="ko-KR" sz="1100" dirty="0" smtClean="0"/>
              <a:t>-&gt; POS </a:t>
            </a:r>
            <a:r>
              <a:rPr lang="ko-KR" altLang="en-US" sz="1100" dirty="0" smtClean="0"/>
              <a:t>설정 관리 </a:t>
            </a:r>
            <a:r>
              <a:rPr lang="en-US" altLang="ko-KR" sz="1100" dirty="0" smtClean="0"/>
              <a:t>-&gt; </a:t>
            </a:r>
            <a:r>
              <a:rPr lang="ko-KR" altLang="en-US" sz="1100" dirty="0" smtClean="0"/>
              <a:t>스</a:t>
            </a:r>
            <a:r>
              <a:rPr lang="ko-KR" altLang="en-US" sz="1100" dirty="0"/>
              <a:t>탬</a:t>
            </a:r>
            <a:r>
              <a:rPr lang="ko-KR" altLang="en-US" sz="1100" dirty="0" smtClean="0"/>
              <a:t>프 설정을 선택합니다</a:t>
            </a:r>
            <a:r>
              <a:rPr lang="en-US" altLang="ko-KR" sz="1100" dirty="0" smtClean="0"/>
              <a:t>.</a:t>
            </a:r>
            <a:r>
              <a:rPr lang="ko-KR" altLang="en-US" sz="1100" dirty="0" smtClean="0"/>
              <a:t> </a:t>
            </a:r>
            <a:endParaRPr lang="en-US" altLang="ko-KR" sz="1100" dirty="0" smtClean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 smtClean="0"/>
          </a:p>
          <a:p>
            <a:pPr marL="228600" indent="-228600">
              <a:buFontTx/>
              <a:buAutoNum type="arabicPeriod"/>
              <a:defRPr lang="ko-KR" altLang="en-US"/>
            </a:pPr>
            <a:r>
              <a:rPr lang="ko-KR" altLang="en-US" sz="1100" dirty="0" smtClean="0"/>
              <a:t>적용할 매장이 </a:t>
            </a:r>
            <a:r>
              <a:rPr lang="ko-KR" altLang="en-US" sz="1100" dirty="0"/>
              <a:t>속해있는 브랜드를 선택해주세요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최초 사용여부는 미사용으로 되어있는데 사용으로 변경하면 사용이 가능합니다</a:t>
            </a:r>
            <a:r>
              <a:rPr lang="en-US" altLang="ko-KR" sz="1100" dirty="0" smtClean="0"/>
              <a:t>.</a:t>
            </a: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marL="228600" lvl="0" indent="-228600">
              <a:buAutoNum type="arabicPeriod"/>
              <a:defRPr lang="ko-KR" altLang="en-US"/>
            </a:pPr>
            <a:r>
              <a:rPr lang="ko-KR" altLang="en-US" sz="1100" dirty="0" smtClean="0"/>
              <a:t>스탬프 기준은 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    </a:t>
            </a:r>
            <a:r>
              <a:rPr lang="ko-KR" altLang="en-US" sz="1100" dirty="0" smtClean="0"/>
              <a:t>브랜드의 경우 프랜차이즈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/>
              <a:t> </a:t>
            </a:r>
            <a:r>
              <a:rPr lang="en-US" altLang="ko-KR" sz="1100" dirty="0" smtClean="0"/>
              <a:t>  </a:t>
            </a:r>
            <a:r>
              <a:rPr lang="ko-KR" altLang="en-US" sz="1100" dirty="0" smtClean="0"/>
              <a:t> 상품만 적립됩니다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b="1" dirty="0">
                <a:solidFill>
                  <a:srgbClr val="FF0000"/>
                </a:solidFill>
              </a:rPr>
              <a:t>※ </a:t>
            </a:r>
            <a:r>
              <a:rPr lang="ko-KR" altLang="en-US" sz="1100" b="1" dirty="0">
                <a:solidFill>
                  <a:srgbClr val="FF0000"/>
                </a:solidFill>
              </a:rPr>
              <a:t>매장에서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직접 등록한 </a:t>
            </a:r>
            <a:r>
              <a:rPr lang="ko-KR" altLang="en-US" sz="1100" b="1" dirty="0">
                <a:solidFill>
                  <a:srgbClr val="FF0000"/>
                </a:solidFill>
              </a:rPr>
              <a:t>상품이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있을 경우 </a:t>
            </a:r>
            <a:r>
              <a:rPr lang="ko-KR" altLang="en-US" sz="1100" b="1" dirty="0">
                <a:solidFill>
                  <a:srgbClr val="FF0000"/>
                </a:solidFill>
              </a:rPr>
              <a:t>해당상품은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적립 안됨 </a:t>
            </a:r>
            <a:r>
              <a:rPr lang="ko-KR" altLang="en-US" sz="1100" b="1" dirty="0">
                <a:solidFill>
                  <a:srgbClr val="FF0000"/>
                </a:solidFill>
              </a:rPr>
              <a:t>주의</a:t>
            </a:r>
            <a:r>
              <a:rPr lang="en-US" altLang="ko-KR" sz="1100" b="1" dirty="0">
                <a:solidFill>
                  <a:srgbClr val="FF0000"/>
                </a:solidFill>
              </a:rPr>
              <a:t>!</a:t>
            </a:r>
            <a:endParaRPr lang="en-US" altLang="ko-KR" sz="1100" b="1" dirty="0" smtClean="0">
              <a:solidFill>
                <a:srgbClr val="FF0000"/>
              </a:solidFill>
            </a:endParaRP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 smtClean="0"/>
              <a:t>5.   </a:t>
            </a:r>
            <a:r>
              <a:rPr lang="ko-KR" altLang="en-US" sz="1100" dirty="0" smtClean="0"/>
              <a:t>차감 </a:t>
            </a:r>
            <a:r>
              <a:rPr lang="ko-KR" altLang="en-US" sz="1100" dirty="0" smtClean="0"/>
              <a:t>기준은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en-US" altLang="ko-KR" sz="1100" dirty="0" smtClean="0"/>
              <a:t>[</a:t>
            </a:r>
            <a:r>
              <a:rPr lang="ko-KR" altLang="en-US" sz="1100" dirty="0" smtClean="0"/>
              <a:t>사용매장 </a:t>
            </a:r>
            <a:r>
              <a:rPr lang="ko-KR" altLang="en-US" sz="1100" dirty="0" smtClean="0"/>
              <a:t>우선 스탬프 </a:t>
            </a:r>
            <a:r>
              <a:rPr lang="ko-KR" altLang="en-US" sz="1100" dirty="0" smtClean="0"/>
              <a:t>차감</a:t>
            </a:r>
            <a:r>
              <a:rPr lang="en-US" altLang="ko-KR" sz="1100" dirty="0" smtClean="0"/>
              <a:t>]</a:t>
            </a:r>
            <a:r>
              <a:rPr lang="ko-KR" altLang="en-US" sz="1100" dirty="0" smtClean="0"/>
              <a:t>은 </a:t>
            </a:r>
            <a:r>
              <a:rPr lang="ko-KR" altLang="en-US" sz="1100" dirty="0" smtClean="0"/>
              <a:t>스탬프 사용하려는 매장에 적립 기준 수량을 지정해 기준 </a:t>
            </a:r>
            <a:r>
              <a:rPr lang="ko-KR" altLang="en-US" sz="1100" dirty="0" smtClean="0"/>
              <a:t>미달 시 </a:t>
            </a:r>
            <a:r>
              <a:rPr lang="ko-KR" altLang="en-US" sz="1100" dirty="0" smtClean="0"/>
              <a:t>사용 못하게 하는 기능입니다</a:t>
            </a:r>
            <a:r>
              <a:rPr lang="en-US" altLang="ko-KR" sz="1100" dirty="0" smtClean="0"/>
              <a:t>.</a:t>
            </a:r>
          </a:p>
          <a:p>
            <a:pPr lvl="0">
              <a:defRPr lang="ko-KR" altLang="en-US"/>
            </a:pPr>
            <a:endParaRPr lang="en-US" altLang="ko-KR" sz="1100" dirty="0"/>
          </a:p>
          <a:p>
            <a:pPr lvl="0">
              <a:defRPr lang="ko-KR" altLang="en-US"/>
            </a:pPr>
            <a:r>
              <a:rPr lang="en-US" altLang="ko-KR" sz="1100" dirty="0"/>
              <a:t>[</a:t>
            </a:r>
            <a:r>
              <a:rPr lang="ko-KR" altLang="en-US" sz="1100" dirty="0" smtClean="0"/>
              <a:t>적립된 </a:t>
            </a:r>
            <a:r>
              <a:rPr lang="ko-KR" altLang="en-US" sz="1100" dirty="0" smtClean="0"/>
              <a:t>날짜 순으로 </a:t>
            </a:r>
            <a:r>
              <a:rPr lang="ko-KR" altLang="en-US" sz="1100" dirty="0" smtClean="0"/>
              <a:t>차감</a:t>
            </a:r>
            <a:r>
              <a:rPr lang="en-US" altLang="ko-KR" sz="1100" dirty="0" smtClean="0"/>
              <a:t>]</a:t>
            </a:r>
            <a:r>
              <a:rPr lang="ko-KR" altLang="en-US" sz="1100" dirty="0" smtClean="0"/>
              <a:t>은</a:t>
            </a:r>
            <a:endParaRPr lang="en-US" altLang="ko-KR" sz="1100" dirty="0" smtClean="0"/>
          </a:p>
          <a:p>
            <a:pPr lvl="0">
              <a:defRPr lang="ko-KR" altLang="en-US"/>
            </a:pPr>
            <a:r>
              <a:rPr lang="ko-KR" altLang="en-US" sz="1100" dirty="0" smtClean="0"/>
              <a:t>기준 없이 순차적으로 차감됩니다</a:t>
            </a:r>
            <a:r>
              <a:rPr lang="en-US" altLang="ko-KR" sz="1100" dirty="0" smtClean="0"/>
              <a:t>.</a:t>
            </a:r>
          </a:p>
          <a:p>
            <a:pPr marL="228600" lvl="0" indent="-228600">
              <a:buAutoNum type="arabicPeriod"/>
              <a:defRPr lang="ko-KR" altLang="en-US"/>
            </a:pPr>
            <a:endParaRPr lang="en-US" altLang="ko-KR" sz="1100" dirty="0"/>
          </a:p>
        </p:txBody>
      </p:sp>
      <p:sp>
        <p:nvSpPr>
          <p:cNvPr id="4" name="직사각형 3"/>
          <p:cNvSpPr/>
          <p:nvPr/>
        </p:nvSpPr>
        <p:spPr>
          <a:xfrm>
            <a:off x="4716016" y="3645024"/>
            <a:ext cx="3341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11560" y="397773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19562" y="476672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통합회원 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스탬프 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사용설정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JUN\Downloads\스템프설정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87200"/>
            <a:ext cx="5400000" cy="40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5400000" cy="40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619672" y="3536724"/>
            <a:ext cx="1080120" cy="252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78" y="5055311"/>
            <a:ext cx="1962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타원 9"/>
          <p:cNvSpPr/>
          <p:nvPr/>
        </p:nvSpPr>
        <p:spPr>
          <a:xfrm>
            <a:off x="1727684" y="114308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13" name="타원 12"/>
          <p:cNvSpPr/>
          <p:nvPr/>
        </p:nvSpPr>
        <p:spPr>
          <a:xfrm>
            <a:off x="2555776" y="3347518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3</a:t>
            </a:r>
            <a:endParaRPr lang="ko-KR" altLang="en-US" dirty="0"/>
          </a:p>
        </p:txBody>
      </p:sp>
      <p:sp>
        <p:nvSpPr>
          <p:cNvPr id="15" name="타원 14"/>
          <p:cNvSpPr/>
          <p:nvPr/>
        </p:nvSpPr>
        <p:spPr>
          <a:xfrm>
            <a:off x="1899083" y="4278161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16" name="타원 15"/>
          <p:cNvSpPr/>
          <p:nvPr/>
        </p:nvSpPr>
        <p:spPr>
          <a:xfrm>
            <a:off x="3220754" y="4689039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6588224" y="1484784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791580" y="3941700"/>
            <a:ext cx="1872208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834682" y="3332389"/>
            <a:ext cx="1080120" cy="252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>
            <a:off x="1835696" y="3075375"/>
            <a:ext cx="432048" cy="43204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9426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2100</Words>
  <Application>Microsoft Office PowerPoint</Application>
  <PresentationFormat>화면 슬라이드 쇼(4:3)</PresentationFormat>
  <Paragraphs>803</Paragraphs>
  <Slides>39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</dc:creator>
  <cp:lastModifiedBy>JUN</cp:lastModifiedBy>
  <cp:revision>58</cp:revision>
  <dcterms:created xsi:type="dcterms:W3CDTF">2020-12-01T05:48:35Z</dcterms:created>
  <dcterms:modified xsi:type="dcterms:W3CDTF">2020-12-04T06:55:02Z</dcterms:modified>
</cp:coreProperties>
</file>